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9313" autoAdjust="0"/>
  </p:normalViewPr>
  <p:slideViewPr>
    <p:cSldViewPr>
      <p:cViewPr varScale="1">
        <p:scale>
          <a:sx n="61" d="100"/>
          <a:sy n="61" d="100"/>
        </p:scale>
        <p:origin x="-91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12/04/2018</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12/04/2018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12/04/2018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12/04/2018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12/04/2018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12/04/2018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12/04/2018</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12/04/2018</a:t>
            </a:fld>
            <a:endParaRPr lang="fr-BE"/>
          </a:p>
        </p:txBody>
      </p:sp>
      <p:sp>
        <p:nvSpPr>
          <p:cNvPr id="8" name="Espace réservé du numéro de diapositive 7"/>
          <p:cNvSpPr>
            <a:spLocks noGrp="1"/>
          </p:cNvSpPr>
          <p:nvPr>
            <p:ph type="sldNum" sz="quarter" idx="11"/>
          </p:nvPr>
        </p:nvSpPr>
        <p:spPr/>
        <p:txBody>
          <a:bodyPr/>
          <a:lstStyle/>
          <a:p>
            <a:fld id="{CF4668DC-857F-487D-BFFA-8C0CA5037977}" type="slidenum">
              <a:rPr lang="fr-BE" smtClean="0"/>
              <a:pPr/>
              <a:t>‹N°›</a:t>
            </a:fld>
            <a:endParaRPr lang="fr-BE"/>
          </a:p>
        </p:txBody>
      </p:sp>
      <p:sp>
        <p:nvSpPr>
          <p:cNvPr id="9" name="Espace réservé du pied de page 8"/>
          <p:cNvSpPr>
            <a:spLocks noGrp="1"/>
          </p:cNvSpPr>
          <p:nvPr>
            <p:ph type="ftr" sz="quarter" idx="12"/>
          </p:nvPr>
        </p:nvSpPr>
        <p:spPr/>
        <p:txBody>
          <a:bodyPr/>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12/04/2018</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12/04/2018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156448" y="6422064"/>
            <a:ext cx="762000" cy="365125"/>
          </a:xfrm>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AA309A6D-C09C-4548-B29A-6CF363A7E532}" type="datetimeFigureOut">
              <a:rPr lang="fr-FR" smtClean="0"/>
              <a:pPr/>
              <a:t>12/04/2018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A309A6D-C09C-4548-B29A-6CF363A7E532}" type="datetimeFigureOut">
              <a:rPr lang="fr-FR" smtClean="0"/>
              <a:pPr/>
              <a:t>12/04/2018</a:t>
            </a:fld>
            <a:endParaRPr lang="fr-BE"/>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BE"/>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26" name="WordArt 2"/>
          <p:cNvSpPr>
            <a:spLocks noChangeArrowheads="1" noChangeShapeType="1" noTextEdit="1"/>
          </p:cNvSpPr>
          <p:nvPr/>
        </p:nvSpPr>
        <p:spPr bwMode="auto">
          <a:xfrm>
            <a:off x="1928794" y="285728"/>
            <a:ext cx="5214974" cy="1000147"/>
          </a:xfrm>
          <a:prstGeom prst="rect">
            <a:avLst/>
          </a:prstGeom>
        </p:spPr>
        <p:txBody>
          <a:bodyPr wrap="none" fromWordArt="1">
            <a:prstTxWarp prst="textSlantUp">
              <a:avLst>
                <a:gd name="adj" fmla="val 32056"/>
              </a:avLst>
            </a:prstTxWarp>
          </a:bodyPr>
          <a:lstStyle/>
          <a:p>
            <a:pPr algn="ctr" rtl="1"/>
            <a:r>
              <a:rPr lang="ar-TN" sz="3600" kern="10" spc="0" dirty="0" smtClean="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مصادر تلوث المياه</a:t>
            </a:r>
            <a:endParaRPr lang="fr-FR" sz="3600" kern="10" spc="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endParaRPr>
          </a:p>
        </p:txBody>
      </p:sp>
      <p:sp>
        <p:nvSpPr>
          <p:cNvPr id="1027" name="Rectangle 3"/>
          <p:cNvSpPr>
            <a:spLocks noChangeArrowheads="1"/>
          </p:cNvSpPr>
          <p:nvPr/>
        </p:nvSpPr>
        <p:spPr bwMode="auto">
          <a:xfrm>
            <a:off x="5429288" y="1785926"/>
            <a:ext cx="371474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73763"/>
                </a:solidFill>
                <a:effectLst/>
                <a:latin typeface="inherit"/>
                <a:ea typeface="Times New Roman" pitchFamily="18" charset="0"/>
                <a:cs typeface="Arial" pitchFamily="34" charset="0"/>
              </a:rPr>
              <a:t>تعريف الماء</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0" y="2500306"/>
            <a:ext cx="9144000" cy="3098728"/>
          </a:xfrm>
          <a:prstGeom prst="rect">
            <a:avLst/>
          </a:prstGeom>
        </p:spPr>
        <p:txBody>
          <a:bodyPr wrap="square" tIns="36000">
            <a:spAutoFit/>
          </a:bodyPr>
          <a:lstStyle/>
          <a:p>
            <a:pPr algn="r" rtl="1"/>
            <a:r>
              <a:rPr lang="ar-SA" sz="2800" dirty="0" smtClean="0"/>
              <a:t>الماء </a:t>
            </a:r>
            <a:r>
              <a:rPr lang="ar-SA" sz="2800" dirty="0" smtClean="0"/>
              <a:t>هو </a:t>
            </a:r>
            <a:r>
              <a:rPr lang="ar-SA" sz="2800" dirty="0" smtClean="0"/>
              <a:t>ذلك المركب الكيميائي السائل الشفاف الذي يتركّب من ذرتين هيدروجين وذرّة أكسجين، ورمزه </a:t>
            </a:r>
            <a:r>
              <a:rPr lang="ar-SA" sz="2800" dirty="0" smtClean="0"/>
              <a:t>الكيميائي</a:t>
            </a:r>
            <a:r>
              <a:rPr lang="fr-FR" sz="2800" dirty="0" smtClean="0"/>
              <a:t> (H2</a:t>
            </a:r>
            <a:r>
              <a:rPr lang="ar-SA" sz="2800" dirty="0" smtClean="0"/>
              <a:t>ويحتلّ </a:t>
            </a:r>
            <a:r>
              <a:rPr lang="ar-SA" sz="2800" dirty="0" smtClean="0"/>
              <a:t>الماء 71% من مساحة الكرة الأرضيّة، ومتواجد بالصور التالية</a:t>
            </a:r>
            <a:r>
              <a:rPr lang="fr-FR" sz="2800" dirty="0" smtClean="0"/>
              <a:t> : </a:t>
            </a:r>
            <a:r>
              <a:rPr lang="ar-SA" sz="2800" dirty="0" smtClean="0"/>
              <a:t>المحيطات، الأنهار، البحار، المياه الجوفيّة، مياه الأمطار، الثلوج، كما يتواجد في الخليّة الحيّة بنسبة 50-60%، وفي عالم النبات والحيوان أيضاً ولا يتوقّف الأمر عند هذا الحدّ وإنّما يمتدّ وجود الماء إلى العالم الخارجي (خارج نطاق الكرة الأرضيّة) في الغلاف الجوّى حيث يكون على صورة بخار ماء</a:t>
            </a:r>
            <a:endParaRPr lang="fr-FR"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83970" name="Picture 2" descr="مصادر تلوث الأوساط المائية والأمراض الناتجة عن تلوث المياه والوقاية منها2"/>
          <p:cNvPicPr>
            <a:picLocks noChangeAspect="1" noChangeArrowheads="1"/>
          </p:cNvPicPr>
          <p:nvPr/>
        </p:nvPicPr>
        <p:blipFill>
          <a:blip r:embed="rId3"/>
          <a:srcRect/>
          <a:stretch>
            <a:fillRect/>
          </a:stretch>
        </p:blipFill>
        <p:spPr bwMode="auto">
          <a:xfrm>
            <a:off x="2133603" y="4757758"/>
            <a:ext cx="2867025" cy="1600200"/>
          </a:xfrm>
          <a:prstGeom prst="rect">
            <a:avLst/>
          </a:prstGeom>
          <a:noFill/>
        </p:spPr>
      </p:pic>
      <p:sp>
        <p:nvSpPr>
          <p:cNvPr id="83971" name="Rectangle 3"/>
          <p:cNvSpPr>
            <a:spLocks noChangeArrowheads="1"/>
          </p:cNvSpPr>
          <p:nvPr/>
        </p:nvSpPr>
        <p:spPr bwMode="auto">
          <a:xfrm>
            <a:off x="2533774" y="3497049"/>
            <a:ext cx="2252540"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sng" strike="noStrike" cap="none" normalizeH="0" baseline="0" dirty="0" smtClean="0">
                <a:ln>
                  <a:noFill/>
                </a:ln>
                <a:solidFill>
                  <a:schemeClr val="tx1">
                    <a:lumMod val="95000"/>
                  </a:schemeClr>
                </a:solidFill>
                <a:effectLst/>
                <a:latin typeface="inherit"/>
                <a:ea typeface="Times New Roman" pitchFamily="18" charset="0"/>
                <a:cs typeface="Arial" pitchFamily="34" charset="0"/>
              </a:rPr>
              <a:t>مصادر تلوّث البيئة البحريّة</a:t>
            </a:r>
            <a:endParaRPr kumimoji="0" lang="fr-FR" sz="800" b="0" i="0" u="none" strike="noStrike" cap="none" normalizeH="0" baseline="0" dirty="0" smtClean="0">
              <a:ln>
                <a:noFill/>
              </a:ln>
              <a:solidFill>
                <a:schemeClr val="tx1">
                  <a:lumMod val="9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3972" name="Rectangle 4"/>
          <p:cNvSpPr>
            <a:spLocks noChangeArrowheads="1"/>
          </p:cNvSpPr>
          <p:nvPr/>
        </p:nvSpPr>
        <p:spPr bwMode="auto">
          <a:xfrm>
            <a:off x="0" y="285728"/>
            <a:ext cx="9144000" cy="28315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inherit"/>
                <a:ea typeface="Calibri" pitchFamily="34" charset="0"/>
                <a:cs typeface="Arial" pitchFamily="34" charset="0"/>
              </a:rPr>
              <a:t>- </a:t>
            </a:r>
            <a:r>
              <a:rPr kumimoji="0" lang="ar-SA" sz="2000" b="1" i="0" u="none" strike="noStrike" cap="none" normalizeH="0" baseline="0" dirty="0" smtClean="0">
                <a:ln>
                  <a:noFill/>
                </a:ln>
                <a:solidFill>
                  <a:schemeClr val="tx1"/>
                </a:solidFill>
                <a:effectLst/>
                <a:latin typeface="inherit"/>
                <a:ea typeface="Calibri" pitchFamily="34" charset="0"/>
                <a:cs typeface="Arial" pitchFamily="34" charset="0"/>
              </a:rPr>
              <a:t>إمّا بسبب النفط الناتج عن حوادث السفن أو الناقلات</a:t>
            </a:r>
            <a:r>
              <a:rPr kumimoji="0" lang="fr-FR" sz="2000" b="1" i="0" u="none" strike="noStrike" cap="none" normalizeH="0" baseline="0" dirty="0" smtClean="0">
                <a:ln>
                  <a:noFill/>
                </a:ln>
                <a:solidFill>
                  <a:schemeClr val="tx1"/>
                </a:solidFill>
                <a:effectLst/>
                <a:latin typeface="inherit"/>
                <a:ea typeface="Calibri" pitchFamily="34" charset="0"/>
                <a:cs typeface="Arial" pitchFamily="34" charset="0"/>
              </a:rPr>
              <a:t>:</a:t>
            </a: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r>
            <a:b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br>
            <a:r>
              <a:rPr kumimoji="0" lang="ar-SA" sz="2000" b="0" i="0" u="none" strike="noStrike" cap="none" normalizeH="0" baseline="0" dirty="0" smtClean="0">
                <a:ln>
                  <a:noFill/>
                </a:ln>
                <a:solidFill>
                  <a:schemeClr val="tx1"/>
                </a:solidFill>
                <a:effectLst/>
                <a:latin typeface="inherit"/>
                <a:ea typeface="Calibri" pitchFamily="34" charset="0"/>
                <a:cs typeface="Arial" pitchFamily="34" charset="0"/>
              </a:rPr>
              <a:t>التلوث من نشاط النقل البحري، ويرتبط التلوث هنا بالنفط ومشتقاته المتميزة بالانتشار السريع الذي يصل لمسافة تبعد (700) كيلومتر عن منطقة تسربه. ويكون هذا النوع من التلوث منتشر في البحار حيث يتواجد نشاط النقل البحري سواء من خلال حوادث ناقلات البترول وتحطمها أو من خلال محاولات التنقيب والكشف عن البترول، أو لإلقاء بعض الناقلات المارة لبعض المخلفات والنفايات البترولية</a:t>
            </a:r>
            <a:r>
              <a:rPr kumimoji="0" lang="fr-FR" sz="2000" b="0" i="0" u="none" strike="noStrike" cap="none" normalizeH="0" baseline="0" dirty="0" smtClean="0">
                <a:ln>
                  <a:noFill/>
                </a:ln>
                <a:solidFill>
                  <a:schemeClr val="tx1"/>
                </a:solidFill>
                <a:effectLst/>
                <a:latin typeface="inherit"/>
                <a:ea typeface="Calibri" pitchFamily="34" charset="0"/>
                <a:cs typeface="Arial" pitchFamily="34" charset="0"/>
              </a:rPr>
              <a:t>.</a:t>
            </a: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r>
            <a:b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br>
            <a:r>
              <a:rPr kumimoji="0" lang="ar-SA" sz="2000" b="0" i="0" u="none" strike="noStrike" cap="none" normalizeH="0" baseline="0" dirty="0" smtClean="0">
                <a:ln>
                  <a:noFill/>
                </a:ln>
                <a:solidFill>
                  <a:schemeClr val="tx1"/>
                </a:solidFill>
                <a:effectLst/>
                <a:latin typeface="inherit"/>
                <a:ea typeface="Calibri" pitchFamily="34" charset="0"/>
                <a:cs typeface="Arial" pitchFamily="34" charset="0"/>
              </a:rPr>
              <a:t>ولا تتلوث مياه البحر من قبل ناقلات البترول فقط وإنما هناك ملوثات من مصادر أخرى مثل مخلفات الصرف الزراعي التي تصبها النهار، بقايا المبيدات الحشرية، ونفايات المصانع التي تُلقى فيها</a:t>
            </a:r>
            <a:r>
              <a:rPr kumimoji="0" lang="fr-FR" sz="2000" b="0" i="0" u="none" strike="noStrike" cap="none" normalizeH="0" baseline="0" dirty="0" smtClean="0">
                <a:ln>
                  <a:noFill/>
                </a:ln>
                <a:solidFill>
                  <a:schemeClr val="tx1"/>
                </a:solidFill>
                <a:effectLst/>
                <a:latin typeface="inherit"/>
                <a:ea typeface="Calibri" pitchFamily="34" charset="0"/>
                <a:cs typeface="Arial" pitchFamily="34" charset="0"/>
              </a:rPr>
              <a:t>.</a:t>
            </a: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r>
            <a:b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br>
            <a:r>
              <a:rPr kumimoji="0" lang="fr-FR" sz="2000" b="1" i="0" u="none" strike="noStrike" cap="none" normalizeH="0" baseline="0" dirty="0" smtClean="0">
                <a:ln>
                  <a:noFill/>
                </a:ln>
                <a:solidFill>
                  <a:schemeClr val="tx1"/>
                </a:solidFill>
                <a:effectLst/>
                <a:latin typeface="inherit"/>
                <a:ea typeface="Calibri" pitchFamily="34" charset="0"/>
                <a:cs typeface="Arial" pitchFamily="34" charset="0"/>
              </a:rPr>
              <a:t>- </a:t>
            </a:r>
            <a:r>
              <a:rPr kumimoji="0" lang="ar-SA" sz="2000" b="1" i="0" u="none" strike="noStrike" cap="none" normalizeH="0" baseline="0" dirty="0" smtClean="0">
                <a:ln>
                  <a:noFill/>
                </a:ln>
                <a:solidFill>
                  <a:schemeClr val="tx1"/>
                </a:solidFill>
                <a:effectLst/>
                <a:latin typeface="inherit"/>
                <a:ea typeface="Calibri" pitchFamily="34" charset="0"/>
                <a:cs typeface="Arial" pitchFamily="34" charset="0"/>
              </a:rPr>
              <a:t>أو نتيجة للصرف الصحّي والصناعي</a:t>
            </a:r>
            <a:r>
              <a:rPr kumimoji="0" lang="fr-FR" sz="2000" b="1" i="0" u="none" strike="noStrike" cap="none" normalizeH="0" baseline="0" dirty="0" smtClean="0">
                <a:ln>
                  <a:noFill/>
                </a:ln>
                <a:solidFill>
                  <a:schemeClr val="tx1"/>
                </a:solidFill>
                <a:effectLst/>
                <a:latin typeface="inherit"/>
                <a:ea typeface="Calibri" pitchFamily="34" charset="0"/>
                <a:cs typeface="Arial" pitchFamily="34" charset="0"/>
              </a:rPr>
              <a:t>.</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7220077" y="571480"/>
            <a:ext cx="192392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FF0000"/>
                </a:solidFill>
                <a:effectLst/>
                <a:latin typeface="inherit"/>
                <a:ea typeface="Times New Roman" pitchFamily="18" charset="0"/>
                <a:cs typeface="Arial" pitchFamily="34" charset="0"/>
              </a:rPr>
              <a:t>تكرير المياه</a:t>
            </a: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p:txBody>
      </p:sp>
      <p:sp>
        <p:nvSpPr>
          <p:cNvPr id="3" name="Rectangle 2"/>
          <p:cNvSpPr/>
          <p:nvPr/>
        </p:nvSpPr>
        <p:spPr>
          <a:xfrm>
            <a:off x="0" y="1500174"/>
            <a:ext cx="9072594" cy="1569660"/>
          </a:xfrm>
          <a:prstGeom prst="rect">
            <a:avLst/>
          </a:prstGeom>
        </p:spPr>
        <p:txBody>
          <a:bodyPr wrap="square">
            <a:spAutoFit/>
          </a:bodyPr>
          <a:lstStyle/>
          <a:p>
            <a:pPr algn="r"/>
            <a:r>
              <a:rPr lang="ar-SA" sz="2400" dirty="0" smtClean="0"/>
              <a:t>تنقية المياه هي عملية إزالة الملوّثات من المياه الخام. والهدف من ذلك هو إنتاج المياه لغرض محدد للاستهلاك البشري (مياه الشرب). ويمكن أيضا أن تصمم لمختلف الأغراض الأخرى، بما فيها لتلبية الاحتياجات الطبية، الصيدلة، المواد الكيميائية والتطبيقات الصناعية </a:t>
            </a:r>
            <a:endParaRPr lang="fr-FR" sz="2400" dirty="0"/>
          </a:p>
        </p:txBody>
      </p:sp>
      <p:sp>
        <p:nvSpPr>
          <p:cNvPr id="4" name="Rectangle 3"/>
          <p:cNvSpPr/>
          <p:nvPr/>
        </p:nvSpPr>
        <p:spPr>
          <a:xfrm>
            <a:off x="0" y="3164705"/>
            <a:ext cx="8858280" cy="3416320"/>
          </a:xfrm>
          <a:prstGeom prst="rect">
            <a:avLst/>
          </a:prstGeom>
        </p:spPr>
        <p:txBody>
          <a:bodyPr wrap="square">
            <a:spAutoFit/>
          </a:bodyPr>
          <a:lstStyle/>
          <a:p>
            <a:pPr algn="r"/>
            <a:r>
              <a:rPr lang="ar-SA" sz="2400" dirty="0" smtClean="0"/>
              <a:t>تنقية المياه قد تزيل: جسيمات الرمل؛ جزيئات المواد العضوية؛ الطفيليات؛ البكتريا؛ الطحالب؛ الفيروس ؛ الفطريات؛ الخ المعادن الكالسيوم، والسليكا، والمغنيسيوم، الخ والمعادن السامة (الرصاص، والنحاس والكروم،</a:t>
            </a:r>
            <a:r>
              <a:rPr lang="fr-FR" sz="2400" dirty="0" smtClean="0"/>
              <a:t>)</a:t>
            </a:r>
            <a:br>
              <a:rPr lang="fr-FR" sz="2400" dirty="0" smtClean="0"/>
            </a:br>
            <a:r>
              <a:rPr lang="ar-SA" sz="2400" dirty="0" smtClean="0"/>
              <a:t>قد تكون بعض تنقية المياه انتخابي تزيل في عملية التطهير، بما فيها رائحة (كبريتيد الهيدروجين) والذوق (استخراج المعادن)، والمظهر (الحديد).عادة ما تملي الحكومات معايير لنوعية مياه الشرب وتتطلب هذه المعايير الحد الأدنى لأقصى من مجموعة نقاط من الملوثات وإدراج عناصر التحكم التي تنتج مياه الشرب</a:t>
            </a:r>
            <a:endParaRPr lang="fr-F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0" y="0"/>
            <a:ext cx="9144000" cy="369332"/>
          </a:xfrm>
          <a:prstGeom prst="rect">
            <a:avLst/>
          </a:prstGeom>
        </p:spPr>
        <p:txBody>
          <a:bodyPr wrap="square">
            <a:spAutoFit/>
          </a:bodyPr>
          <a:lstStyle/>
          <a:p>
            <a:r>
              <a:rPr lang="ar-SA" dirty="0" smtClean="0"/>
              <a:t> </a:t>
            </a:r>
            <a:endParaRPr lang="fr-FR" dirty="0"/>
          </a:p>
        </p:txBody>
      </p:sp>
      <p:sp>
        <p:nvSpPr>
          <p:cNvPr id="3" name="Rectangle 2"/>
          <p:cNvSpPr/>
          <p:nvPr/>
        </p:nvSpPr>
        <p:spPr>
          <a:xfrm>
            <a:off x="0" y="0"/>
            <a:ext cx="9144000" cy="2677656"/>
          </a:xfrm>
          <a:prstGeom prst="rect">
            <a:avLst/>
          </a:prstGeom>
        </p:spPr>
        <p:txBody>
          <a:bodyPr wrap="square">
            <a:spAutoFit/>
          </a:bodyPr>
          <a:lstStyle/>
          <a:p>
            <a:pPr algn="r" rtl="1"/>
            <a:r>
              <a:rPr lang="ar-SA" sz="2400" dirty="0" smtClean="0"/>
              <a:t>معايير الجودة في العديد من البلدان تتطلب كميات محددة من المطهر (مثل الكلور أو الأوزون) في المياه بعد أن يغادر محطة معالجة المياه، للحد من خطر إعادة تلوث المياه في نظام التوزيع. كان وباء الكوليرا من أوائل الأمراض التي اكتشفت ارتباطها الوثيق بتلوث مياه الشرب حيث أصيب حوالي 17000 شخص من سكان مدينة هامبورج الألمانية بوباء الكوليرا خلال صيف 1829م أدى إلى وفاة ما لا يقل عن نصف ذلك العدد. وتبين أن المصدر الرئيس للوباء هو تلوث مصدر المياه لتلك المدينة</a:t>
            </a:r>
            <a:endParaRPr lang="fr-FR" sz="2400" dirty="0"/>
          </a:p>
        </p:txBody>
      </p:sp>
      <p:sp>
        <p:nvSpPr>
          <p:cNvPr id="4" name="Rectangle 3"/>
          <p:cNvSpPr/>
          <p:nvPr/>
        </p:nvSpPr>
        <p:spPr>
          <a:xfrm>
            <a:off x="0" y="2714620"/>
            <a:ext cx="9144032" cy="2308324"/>
          </a:xfrm>
          <a:prstGeom prst="rect">
            <a:avLst/>
          </a:prstGeom>
        </p:spPr>
        <p:txBody>
          <a:bodyPr wrap="square">
            <a:spAutoFit/>
          </a:bodyPr>
          <a:lstStyle/>
          <a:p>
            <a:pPr algn="r" rtl="1"/>
            <a:r>
              <a:rPr lang="ar-SA" sz="2400" dirty="0" smtClean="0"/>
              <a:t>يعدّ التطهير باستخدام الكلور من أوائل العمليات التي استخدمت لمعالجة المياه بعد عمليّة الترشيح وذلك للقضاء على بعض الكائنات الدقيقة من بكتريا وفيروسات ممّا أدّى إلى الحدّ من انتشار العديد من الأمراض التي تنقلها المياه مثل الكوليرا وحمى التيفويد. وتشمل المعالجة، ومن هذه العمليات ما يستخدم لإزالة عسر الماء مثل عمليات التيسير، أو لإزالة العكر مثل عمليات الترويب</a:t>
            </a:r>
            <a:endParaRPr lang="fr-F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2071670" y="59272"/>
            <a:ext cx="4733989"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0000"/>
                </a:solidFill>
                <a:effectLst/>
                <a:latin typeface="inherit"/>
                <a:ea typeface="Times New Roman" pitchFamily="18" charset="0"/>
                <a:cs typeface="Arial" pitchFamily="34" charset="0"/>
              </a:rPr>
              <a:t>ما</a:t>
            </a:r>
            <a:r>
              <a:rPr kumimoji="0" lang="ar-SA" sz="2800" b="1" i="0" u="none" strike="noStrike" cap="none" normalizeH="0" baseline="0" dirty="0" smtClean="0">
                <a:ln>
                  <a:noFill/>
                </a:ln>
                <a:solidFill>
                  <a:srgbClr val="FF0000"/>
                </a:solidFill>
                <a:effectLst/>
                <a:latin typeface="inherit"/>
                <a:ea typeface="Times New Roman" pitchFamily="18" charset="0"/>
                <a:cs typeface="Arial" pitchFamily="34" charset="0"/>
              </a:rPr>
              <a:t> هي العناصر التي تسبب تلوّث المياه العذبة؟</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p:txBody>
      </p:sp>
      <p:pic>
        <p:nvPicPr>
          <p:cNvPr id="77826" name="Picture 2" descr="مصادر+تلوث+الأوساط+المائية+والأمراض+الناتجة+عن+تلوث+المياه+والوقاية+منها4"/>
          <p:cNvPicPr>
            <a:picLocks noChangeAspect="1" noChangeArrowheads="1"/>
          </p:cNvPicPr>
          <p:nvPr/>
        </p:nvPicPr>
        <p:blipFill>
          <a:blip r:embed="rId3"/>
          <a:srcRect/>
          <a:stretch>
            <a:fillRect/>
          </a:stretch>
        </p:blipFill>
        <p:spPr bwMode="auto">
          <a:xfrm>
            <a:off x="2357423" y="1071546"/>
            <a:ext cx="4572032" cy="2000264"/>
          </a:xfrm>
          <a:prstGeom prst="rect">
            <a:avLst/>
          </a:prstGeom>
          <a:noFill/>
          <a:ln w="9525">
            <a:noFill/>
            <a:miter lim="800000"/>
            <a:headEnd/>
            <a:tailEnd/>
          </a:ln>
        </p:spPr>
      </p:pic>
      <p:sp>
        <p:nvSpPr>
          <p:cNvPr id="4" name="Rectangle 3"/>
          <p:cNvSpPr/>
          <p:nvPr/>
        </p:nvSpPr>
        <p:spPr>
          <a:xfrm>
            <a:off x="0" y="3218637"/>
            <a:ext cx="9144000" cy="2954655"/>
          </a:xfrm>
          <a:prstGeom prst="rect">
            <a:avLst/>
          </a:prstGeom>
        </p:spPr>
        <p:txBody>
          <a:bodyPr wrap="square">
            <a:spAutoFit/>
          </a:bodyPr>
          <a:lstStyle/>
          <a:p>
            <a:pPr algn="r" rtl="1"/>
            <a:r>
              <a:rPr lang="ar-SA" sz="2400" dirty="0" smtClean="0"/>
              <a:t>لمياه العذبة هي المياه التي يتعامل معها الإنسان بشكل مباشر لأنه يشربها ويستخدمها في طعامه الذي يتناوله. وقد شاهدت مصادر المياه العذبة تدهوراً كبيراً في الآونة الأخيرة لعدم توجيه قدراوافرامن الاهتمام لها</a:t>
            </a:r>
            <a:r>
              <a:rPr lang="fr-FR" sz="2400" dirty="0" smtClean="0"/>
              <a:t>.</a:t>
            </a:r>
            <a:br>
              <a:rPr lang="fr-FR" sz="2400" dirty="0" smtClean="0"/>
            </a:br>
            <a:r>
              <a:rPr lang="ar-SA" sz="2400" dirty="0" smtClean="0"/>
              <a:t>ويمكن حصر العوامل التي تتسبب في حدوث مثل هذه الظاهرة</a:t>
            </a:r>
            <a:r>
              <a:rPr lang="fr-FR" sz="2400" dirty="0" smtClean="0"/>
              <a:t>:</a:t>
            </a:r>
            <a:br>
              <a:rPr lang="fr-FR" sz="2400" dirty="0" smtClean="0"/>
            </a:br>
            <a:r>
              <a:rPr lang="ar-SA" sz="2400" dirty="0" smtClean="0"/>
              <a:t>استخدام خزانات المياه في حالة عدم وصول المياه للأدوار العليا والتي لا يتم تنظفيها بصفة دورية الأمر الذي يعد غاية في الخطورة</a:t>
            </a:r>
            <a:r>
              <a:rPr lang="fr-FR" dirty="0" smtClean="0"/>
              <a:t>.</a:t>
            </a:r>
            <a:br>
              <a:rPr lang="fr-FR" dirty="0" smtClean="0"/>
            </a:b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0" y="0"/>
            <a:ext cx="9144000" cy="4154984"/>
          </a:xfrm>
          <a:prstGeom prst="rect">
            <a:avLst/>
          </a:prstGeom>
        </p:spPr>
        <p:txBody>
          <a:bodyPr wrap="square">
            <a:spAutoFit/>
          </a:bodyPr>
          <a:lstStyle/>
          <a:p>
            <a:pPr algn="r" rtl="1"/>
            <a:r>
              <a:rPr lang="ar-SA" sz="2400" dirty="0" smtClean="0"/>
              <a:t>قصور خدمات الصرف الصحي والتخلص من مخلفاته: مياه الصرف الصحي هي مياه المجارى، وهى مياه تحتوى على أنواع من الجراثيم والبكتريا الضارة نتيجة للمخلفات التي تُلقى فيها ولا تُحلل بيولوجياً ما يؤدى إلى انتقالها إلى مياه الأنهار والبحيرات</a:t>
            </a:r>
            <a:r>
              <a:rPr lang="fr-FR" sz="2400" dirty="0" smtClean="0"/>
              <a:t>.</a:t>
            </a:r>
            <a:br>
              <a:rPr lang="fr-FR" sz="2400" dirty="0" smtClean="0"/>
            </a:br>
            <a:r>
              <a:rPr lang="ar-SA" sz="2400" dirty="0" smtClean="0"/>
              <a:t>ومن أكثر المصادر التي تتسبب في تلويث مياه المجارى المائية هي مخلفات المصانع السائلة الناتجة من الصناعات التحويلية: توليد الكهرباء، المهمات الكهربائية وغير الكهربائية، الحديد والصلب، المنتجات الأسمنتية، الزجاج، منتجات البلاستيك، المنتجات الكيميائية، الصابون والمنظفات، الدهانات، ورق كرتون، الجلود والصباغة، الغزل والنسيج، المواد الغذائية، تكرير البترول</a:t>
            </a:r>
            <a:r>
              <a:rPr lang="fr-FR" sz="2400" dirty="0" smtClean="0"/>
              <a:t>.</a:t>
            </a:r>
            <a:br>
              <a:rPr lang="fr-FR" sz="2400" dirty="0" smtClean="0"/>
            </a:br>
            <a:endParaRPr lang="fr-F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0" y="0"/>
            <a:ext cx="9144000" cy="56630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inherit" charset="0"/>
                <a:ea typeface="Times New Roman" pitchFamily="18" charset="0"/>
                <a:cs typeface="Arial" pitchFamily="34" charset="0"/>
              </a:rPr>
              <a:t>ويؤدى تخلص المصانع من مخلفاتها السائلة بدون معالجة في مياه المصارف الزراعية والترع إلى الأضرار التالية</a:t>
            </a:r>
            <a:r>
              <a:rPr kumimoji="0" lang="fr-FR"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t>
            </a:r>
            <a: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fr-FR"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a:t>
            </a:r>
            <a:r>
              <a:rPr kumimoji="0" lang="ar-SA" sz="2000" b="0" i="0" u="none" strike="noStrike" cap="none" normalizeH="0" baseline="0" dirty="0" smtClean="0">
                <a:ln>
                  <a:noFill/>
                </a:ln>
                <a:solidFill>
                  <a:schemeClr val="tx1"/>
                </a:solidFill>
                <a:effectLst/>
                <a:latin typeface="inherit" charset="0"/>
                <a:ea typeface="Times New Roman" pitchFamily="18" charset="0"/>
                <a:cs typeface="Arial" pitchFamily="34" charset="0"/>
              </a:rPr>
              <a:t>تفقد المياه حيويتها بدرجة تصل إلى انعدام الأكسجين الذائب بها، الأمر الذي يؤدي إلى تدهور بيئة تكاثر الأحياء الدقيقة التي تقوم بعمليات التمثيل للمواد العضوية الخارجة مع المخلفات الصناعية. حيث يأتي الأكسجين الحيوي كمعيار لتدهور المياه ودرجة تلوثها العضوي من كمية الأكسجين الحيوي أثناء عملية أكسدة المواد العضوية بالمياه، ومن ثَّم تنشط البكتريا اللاهوائية في ظل انعدام الأكسجين الحيوي فيحدث التخمر بل وتتعفن المياه</a:t>
            </a:r>
            <a:r>
              <a:rPr kumimoji="0" lang="fr-FR"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t>
            </a:r>
            <a: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fr-FR"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a:t>
            </a:r>
            <a:r>
              <a:rPr kumimoji="0" lang="ar-SA" sz="2000" b="0" i="0" u="none" strike="noStrike" cap="none" normalizeH="0" baseline="0" dirty="0" smtClean="0">
                <a:ln>
                  <a:noFill/>
                </a:ln>
                <a:solidFill>
                  <a:schemeClr val="tx1"/>
                </a:solidFill>
                <a:effectLst/>
                <a:latin typeface="inherit" charset="0"/>
                <a:ea typeface="Times New Roman" pitchFamily="18" charset="0"/>
                <a:cs typeface="Arial" pitchFamily="34" charset="0"/>
              </a:rPr>
              <a:t>تكتسب المياه مقومات البيئة الخصبة لتكاثر الأحياء الميكروبية، التي قد تؤدى إلى نقل الميكروبات المعوية المعدية في حالة وصولها إلى طعام الإنسان سواء بطريق مباشر أو بطريق غير مباشر</a:t>
            </a:r>
            <a:r>
              <a:rPr kumimoji="0" lang="fr-FR"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t>
            </a:r>
            <a: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fr-FR"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a:t>
            </a:r>
            <a:r>
              <a:rPr kumimoji="0" lang="ar-SA" sz="2000" b="0" i="0" u="none" strike="noStrike" cap="none" normalizeH="0" baseline="0" dirty="0" smtClean="0">
                <a:ln>
                  <a:noFill/>
                </a:ln>
                <a:solidFill>
                  <a:schemeClr val="tx1"/>
                </a:solidFill>
                <a:effectLst/>
                <a:latin typeface="inherit" charset="0"/>
                <a:ea typeface="Times New Roman" pitchFamily="18" charset="0"/>
                <a:cs typeface="Arial" pitchFamily="34" charset="0"/>
              </a:rPr>
              <a:t>تظهر التفاعلات والتخمرات اللاهوائية والغازات المختزلة مثل كبرتيتد الأيدروجين برائحته الكريهة، والميثان وغيرها من الغازات السامة أو القابلة للاشتعال</a:t>
            </a:r>
            <a:r>
              <a:rPr kumimoji="0" lang="fr-FR"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t>
            </a:r>
            <a: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fr-FR"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a:t>
            </a:r>
            <a:r>
              <a:rPr kumimoji="0" lang="ar-SA" sz="2000" b="0" i="0" u="none" strike="noStrike" cap="none" normalizeH="0" baseline="0" dirty="0" smtClean="0">
                <a:ln>
                  <a:noFill/>
                </a:ln>
                <a:solidFill>
                  <a:schemeClr val="tx1"/>
                </a:solidFill>
                <a:effectLst/>
                <a:latin typeface="inherit" charset="0"/>
                <a:ea typeface="Times New Roman" pitchFamily="18" charset="0"/>
                <a:cs typeface="Arial" pitchFamily="34" charset="0"/>
              </a:rPr>
              <a:t>تتكون طبقة كثيفة من الشحوم فوق مياه المصارف مما يحجب رؤية جريان المياه</a:t>
            </a:r>
            <a:r>
              <a:rPr kumimoji="0" lang="fr-FR"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t>
            </a:r>
            <a: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fr-FR"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a:t>
            </a:r>
            <a:r>
              <a:rPr kumimoji="0" lang="ar-SA" sz="2000" b="0" i="0" u="none" strike="noStrike" cap="none" normalizeH="0" baseline="0" dirty="0" smtClean="0">
                <a:ln>
                  <a:noFill/>
                </a:ln>
                <a:solidFill>
                  <a:schemeClr val="tx1"/>
                </a:solidFill>
                <a:effectLst/>
                <a:latin typeface="inherit" charset="0"/>
                <a:ea typeface="Times New Roman" pitchFamily="18" charset="0"/>
                <a:cs typeface="Arial" pitchFamily="34" charset="0"/>
              </a:rPr>
              <a:t>تسرب المواد الملوثة والمعادن الثقيلة إلى المياه الجوفية، التي تعتبر مصدراً هاماً من مصادر مياه الشرب للكثير</a:t>
            </a:r>
            <a:r>
              <a:rPr kumimoji="0" lang="fr-FR"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t>
            </a:r>
            <a: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fr-FR"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a:t>
            </a:r>
            <a:r>
              <a:rPr kumimoji="0" lang="ar-SA" sz="2000" b="0" i="0" u="none" strike="noStrike" cap="none" normalizeH="0" baseline="0" dirty="0" smtClean="0">
                <a:ln>
                  <a:noFill/>
                </a:ln>
                <a:solidFill>
                  <a:schemeClr val="tx1"/>
                </a:solidFill>
                <a:effectLst/>
                <a:latin typeface="inherit" charset="0"/>
                <a:ea typeface="Times New Roman" pitchFamily="18" charset="0"/>
                <a:cs typeface="Arial" pitchFamily="34" charset="0"/>
              </a:rPr>
              <a:t>كما أن المخلفات السائلة تتحرك داخل مسام التربة وخاصة في حالة الأصباغ الخاصة بعمليات الغزل والنسيج</a:t>
            </a:r>
            <a:r>
              <a:rPr kumimoji="0" lang="fr-FR"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t>
            </a:r>
            <a: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fr-FR"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a:t>
            </a:r>
            <a:r>
              <a:rPr kumimoji="0" lang="ar-SA" sz="2000" b="0" i="0" u="none" strike="noStrike" cap="none" normalizeH="0" baseline="0" dirty="0" smtClean="0">
                <a:ln>
                  <a:noFill/>
                </a:ln>
                <a:solidFill>
                  <a:schemeClr val="tx1"/>
                </a:solidFill>
                <a:effectLst/>
                <a:latin typeface="inherit" charset="0"/>
                <a:ea typeface="Times New Roman" pitchFamily="18" charset="0"/>
                <a:cs typeface="Arial" pitchFamily="34" charset="0"/>
              </a:rPr>
              <a:t>التخلص من مخلفات الصناعة بدون معالجتها، وإن عولجت فيتم ذلك بشكل جزئي. وخاصة الفضلات الصلبة والتي تتمثل في التالي</a:t>
            </a:r>
            <a:r>
              <a:rPr kumimoji="0" lang="fr-FR" sz="20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fr-FR"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fr-FR"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fr-FR"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أولاً المخلفات غير العضوية</a:t>
            </a:r>
            <a:r>
              <a:rPr kumimoji="0" lang="fr-FR" sz="2400" b="1"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a:t>
            </a:r>
            <a: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t/>
            </a:r>
            <a:b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b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 </a:t>
            </a:r>
            <a:r>
              <a:rPr kumimoji="0" lang="ar-SA" sz="2400" b="0"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صهر المعادن الأساسية وتكريرها</a:t>
            </a: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 </a:t>
            </a:r>
            <a:r>
              <a:rPr kumimoji="0" lang="ar-SA" sz="2400" b="0"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رمل مسابك محروق، خبث أفران، كسر طوب حراري، وأكاسيد الدرفلة</a:t>
            </a: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a:t>
            </a:r>
            <a: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t/>
            </a:r>
            <a:b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b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 </a:t>
            </a:r>
            <a:r>
              <a:rPr kumimoji="0" lang="ar-SA" sz="2400" b="0"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المنتجات المعدنية</a:t>
            </a: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 </a:t>
            </a:r>
            <a:r>
              <a:rPr kumimoji="0" lang="ar-SA" sz="2400" b="0"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أسلاك نحاس وألومنيوم وورق، بقايا نحاس وصلب</a:t>
            </a: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a:t>
            </a:r>
            <a: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t/>
            </a:r>
            <a:b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b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 </a:t>
            </a:r>
            <a:r>
              <a:rPr kumimoji="0" lang="ar-SA" sz="2400" b="0"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المنتجات الكيميائية</a:t>
            </a: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 </a:t>
            </a:r>
            <a:r>
              <a:rPr kumimoji="0" lang="ar-SA" sz="2400" b="0"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أكاسيد كروم وكالسيوم وكربونات صوديوم</a:t>
            </a: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a:t>
            </a:r>
            <a: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t/>
            </a:r>
            <a:b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br>
            <a:r>
              <a:rPr kumimoji="0" lang="fr-FR" sz="2400" b="1"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
            </a:r>
            <a:br>
              <a:rPr kumimoji="0" lang="fr-FR" sz="2400" b="1"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br>
            <a: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t/>
            </a:r>
            <a:b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br>
            <a:r>
              <a:rPr kumimoji="0" lang="ar-SA" sz="2400" b="1"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ثانياً مخلفات عضوية</a:t>
            </a:r>
            <a:r>
              <a:rPr kumimoji="0" lang="fr-FR" sz="2400" b="1"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a:t>
            </a:r>
            <a: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t/>
            </a:r>
            <a:b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b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 </a:t>
            </a:r>
            <a:r>
              <a:rPr kumimoji="0" lang="ar-SA" sz="2400" b="0"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الغزل والنسيج</a:t>
            </a: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 </a:t>
            </a:r>
            <a:r>
              <a:rPr kumimoji="0" lang="ar-SA" sz="2400" b="0"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بقايا مواد خام وغزل ومنسوجات</a:t>
            </a: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a:t>
            </a:r>
            <a: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t/>
            </a:r>
            <a:b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b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 </a:t>
            </a:r>
            <a:r>
              <a:rPr kumimoji="0" lang="ar-SA" sz="2400" b="0"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الورق</a:t>
            </a: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 </a:t>
            </a:r>
            <a:r>
              <a:rPr kumimoji="0" lang="ar-SA" sz="2400" b="0"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قش وورق لم يتم طحنه وشوائب ورق قمامة</a:t>
            </a: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a:t>
            </a:r>
            <a: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t/>
            </a:r>
            <a:b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b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 </a:t>
            </a:r>
            <a:r>
              <a:rPr kumimoji="0" lang="ar-SA" sz="2400" b="0"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الأخشاب</a:t>
            </a: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 </a:t>
            </a:r>
            <a:r>
              <a:rPr kumimoji="0" lang="ar-SA" sz="2400" b="0"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نشارة وفضلات وبقايا جذوع الأخشاب</a:t>
            </a: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a:t>
            </a:r>
            <a: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t/>
            </a:r>
            <a:b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b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 </a:t>
            </a:r>
            <a:r>
              <a:rPr kumimoji="0" lang="ar-SA" sz="2400" b="0"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المنتجات الكيمياوية</a:t>
            </a: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 </a:t>
            </a:r>
            <a:r>
              <a:rPr kumimoji="0" lang="ar-SA" sz="2400" b="0"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بقايا مطاط وفضلات خراطيم وسيور وجوانات، بقايا بلاستيك من عملية تصنيع الأدوات المنزلية والعبوات المختلفة وألواح الفورمايكا</a:t>
            </a: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a:t>
            </a:r>
            <a: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t/>
            </a:r>
            <a:b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b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 </a:t>
            </a:r>
            <a:r>
              <a:rPr kumimoji="0" lang="ar-SA" sz="2400" b="0"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المواد الغذائية</a:t>
            </a: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 </a:t>
            </a:r>
            <a:r>
              <a:rPr kumimoji="0" lang="ar-SA" sz="2400" b="0"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بقايا الحبوب، الفحم النباتى... أما بالنسبة للمياه الجوفية، ففي بعض المناطق نجد تسرب بعض المعادن إليها من الحديد والمنجنيز إلي جانب المبيدات الحشرية المستخدمة في الأراضي الزراعية</a:t>
            </a: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a:t>
            </a:r>
            <a: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t/>
            </a:r>
            <a:b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br>
            <a:r>
              <a:rPr kumimoji="0" lang="fr-FR" sz="2400" b="0" i="0" u="sng" strike="noStrike" cap="none" normalizeH="0" baseline="0" dirty="0" smtClean="0">
                <a:ln>
                  <a:noFill/>
                </a:ln>
                <a:solidFill>
                  <a:schemeClr val="bg2">
                    <a:lumMod val="75000"/>
                  </a:schemeClr>
                </a:solidFill>
                <a:effectLst/>
                <a:latin typeface="Arial" pitchFamily="34" charset="0"/>
                <a:ea typeface="Times New Roman" pitchFamily="18" charset="0"/>
                <a:cs typeface="Arial" pitchFamily="34" charset="0"/>
              </a:rPr>
              <a:t/>
            </a:r>
            <a:br>
              <a:rPr kumimoji="0" lang="fr-FR" sz="2400" b="0" i="0" u="sng" strike="noStrike" cap="none" normalizeH="0" baseline="0" dirty="0" smtClean="0">
                <a:ln>
                  <a:noFill/>
                </a:ln>
                <a:solidFill>
                  <a:schemeClr val="bg2">
                    <a:lumMod val="75000"/>
                  </a:schemeClr>
                </a:solidFill>
                <a:effectLst/>
                <a:latin typeface="Arial" pitchFamily="34" charset="0"/>
                <a:ea typeface="Times New Roman" pitchFamily="18" charset="0"/>
                <a:cs typeface="Arial" pitchFamily="34" charset="0"/>
              </a:rPr>
            </a:br>
            <a:endParaRPr kumimoji="0" lang="fr-FR" sz="2400" b="0" i="0" u="none" strike="noStrike" cap="none" normalizeH="0" baseline="0" dirty="0" smtClean="0">
              <a:ln>
                <a:noFill/>
              </a:ln>
              <a:solidFill>
                <a:schemeClr val="bg2">
                  <a:lumMod val="75000"/>
                </a:schemeClr>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1921" name="Rectangle 1"/>
          <p:cNvSpPr>
            <a:spLocks noChangeArrowheads="1"/>
          </p:cNvSpPr>
          <p:nvPr/>
        </p:nvSpPr>
        <p:spPr bwMode="auto">
          <a:xfrm>
            <a:off x="0" y="0"/>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آثار تلوّث المياه العذبة على صحّة الإنسان</a:t>
            </a:r>
            <a:endParaRPr kumimoji="0" lang="en-US" sz="2400" b="0"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تنتج بعض الأمراض عن تلوث المياه ومن بعضها</a:t>
            </a: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a:t>
            </a:r>
            <a: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t/>
            </a:r>
            <a:b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b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 </a:t>
            </a:r>
            <a:r>
              <a:rPr kumimoji="0" lang="ar-SA" sz="2400" b="0"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مرض الكوليرا</a:t>
            </a: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 :</a:t>
            </a:r>
            <a: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t/>
            </a:r>
            <a:b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br>
            <a:r>
              <a:rPr kumimoji="0" lang="ar-SA" sz="2400" b="0"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إن سبب مرض الكوليرا جرثومة تعيش في الجهاز الهضمي، وللتأكد من إصابة شخص بهذا المرض ستكون الأعراض كالتالي {الشعور بآلام في الظهر والأطراف مصحوبة بتقيؤ والإسهال} وتحصل العدوى عن طريق تناول أطعمة ملوثة بهذه الجرثومة وشرب مياه ملوثة بفضلات حيوانية وبشرية، وسبل الوقاية هي النظافة، حفظ الأغذية والامتناع عن شرب الماء الملوث</a:t>
            </a: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a:t>
            </a:r>
            <a: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t/>
            </a:r>
            <a:b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b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
            </a:r>
            <a:b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b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 </a:t>
            </a:r>
            <a:r>
              <a:rPr kumimoji="0" lang="ar-SA" sz="2400" b="0"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الحمة التيفية</a:t>
            </a: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 :</a:t>
            </a:r>
            <a: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t/>
            </a:r>
            <a:b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br>
            <a:r>
              <a:rPr kumimoji="0" lang="ar-SA" sz="2400" b="0" i="0" u="sng" strike="noStrike" cap="none" normalizeH="0" baseline="0" dirty="0" smtClean="0">
                <a:ln>
                  <a:noFill/>
                </a:ln>
                <a:solidFill>
                  <a:schemeClr val="tx1">
                    <a:lumMod val="95000"/>
                  </a:schemeClr>
                </a:solidFill>
                <a:effectLst/>
                <a:latin typeface="inherit" charset="0"/>
                <a:ea typeface="Times New Roman" pitchFamily="18" charset="0"/>
                <a:cs typeface="Arial" pitchFamily="34" charset="0"/>
              </a:rPr>
              <a:t>يصاب الإنسان بالحمى التيفية عند شربه ماء الوادي أو البئر المتواجدين قرب المراحيض ومصبات الفضلات، أو عند أكله خضروات تم سقيها بمياه ملوثة كما يساعد الذباب على نقل جرثومة هذا المرض من براز المريض إلى طعام الشخص السليم. ومن أعراض هذا المرض الحمى والصداع وألام في الأمعاء. نتقي مرض الحمى التيفية بشرب الماء الخالي من الشوائب والجراثيم وغسل الخضروات والفواكه الطازجة قبل أكلها وبتغلية الحليب وبمقاومة الذباب</a:t>
            </a:r>
            <a:r>
              <a:rPr kumimoji="0" lang="fr-FR" sz="2400" b="0" i="0" u="sng" strike="noStrike" cap="none" normalizeH="0" baseline="0" dirty="0" smtClean="0">
                <a:ln>
                  <a:noFill/>
                </a:ln>
                <a:solidFill>
                  <a:schemeClr val="tx1">
                    <a:lumMod val="95000"/>
                  </a:schemeClr>
                </a:solidFill>
                <a:effectLst/>
                <a:latin typeface="inherit" charset="0"/>
                <a:ea typeface="Times New Roman" pitchFamily="18" charset="0"/>
                <a:cs typeface="Times New Roman" pitchFamily="18" charset="0"/>
              </a:rPr>
              <a:t>.</a:t>
            </a:r>
            <a: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t/>
            </a:r>
            <a:b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br>
            <a: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t/>
            </a:r>
            <a:br>
              <a:rPr kumimoji="0" lang="fr-FR" sz="24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br>
            <a:endParaRPr kumimoji="0" lang="fr-FR" sz="2400" b="0" i="0" u="none" strike="noStrike" cap="none" normalizeH="0" baseline="0" dirty="0" smtClean="0">
              <a:ln>
                <a:noFill/>
              </a:ln>
              <a:solidFill>
                <a:schemeClr val="tx1">
                  <a:lumMod val="95000"/>
                </a:schemeClr>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2945" name="Rectangle 1"/>
          <p:cNvSpPr>
            <a:spLocks noChangeArrowheads="1"/>
          </p:cNvSpPr>
          <p:nvPr/>
        </p:nvSpPr>
        <p:spPr bwMode="auto">
          <a:xfrm flipV="1">
            <a:off x="0" y="0"/>
            <a:ext cx="91440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fr-FR"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fr-FR"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fr-FR"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2946" name="Rectangle 2"/>
          <p:cNvSpPr>
            <a:spLocks noChangeArrowheads="1"/>
          </p:cNvSpPr>
          <p:nvPr/>
        </p:nvSpPr>
        <p:spPr bwMode="auto">
          <a:xfrm>
            <a:off x="1" y="71414"/>
            <a:ext cx="9143999" cy="65864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800" b="0" i="0" u="sng" strike="noStrike" cap="none" normalizeH="0" baseline="0" dirty="0" smtClean="0">
                <a:ln>
                  <a:noFill/>
                </a:ln>
                <a:solidFill>
                  <a:srgbClr val="008080"/>
                </a:solidFill>
                <a:effectLst/>
                <a:latin typeface="inherit"/>
                <a:ea typeface="Times New Roman" pitchFamily="18" charset="0"/>
                <a:cs typeface="Times New Roman" pitchFamily="18" charset="0"/>
              </a:rPr>
              <a:t>- </a:t>
            </a:r>
            <a:r>
              <a:rPr kumimoji="0" lang="ar-SA" sz="2800" b="0" i="0" u="sng" strike="noStrike" cap="none" normalizeH="0" baseline="0" dirty="0" smtClean="0">
                <a:ln>
                  <a:noFill/>
                </a:ln>
                <a:solidFill>
                  <a:schemeClr val="tx1">
                    <a:lumMod val="95000"/>
                  </a:schemeClr>
                </a:solidFill>
                <a:effectLst/>
                <a:latin typeface="inherit"/>
                <a:ea typeface="Times New Roman" pitchFamily="18" charset="0"/>
                <a:cs typeface="Arial" pitchFamily="34" charset="0"/>
              </a:rPr>
              <a:t>مرض البوصفير</a:t>
            </a:r>
            <a:r>
              <a:rPr kumimoji="0" lang="fr-FR" sz="2800" b="0" i="0" u="sng" strike="noStrike" cap="none" normalizeH="0" baseline="0" dirty="0" smtClean="0">
                <a:ln>
                  <a:noFill/>
                </a:ln>
                <a:solidFill>
                  <a:schemeClr val="tx1">
                    <a:lumMod val="95000"/>
                  </a:schemeClr>
                </a:solidFill>
                <a:effectLst/>
                <a:latin typeface="inherit"/>
                <a:ea typeface="Times New Roman" pitchFamily="18" charset="0"/>
                <a:cs typeface="Times New Roman" pitchFamily="18" charset="0"/>
              </a:rPr>
              <a:t> </a:t>
            </a:r>
            <a:r>
              <a:rPr kumimoji="0" lang="fr-FR" sz="2800" b="0" i="0" u="sng" strike="noStrike" cap="none" normalizeH="0" baseline="0" dirty="0" smtClean="0">
                <a:ln>
                  <a:noFill/>
                </a:ln>
                <a:solidFill>
                  <a:srgbClr val="008080"/>
                </a:solidFill>
                <a:effectLst/>
                <a:latin typeface="inherit"/>
                <a:ea typeface="Times New Roman" pitchFamily="18" charset="0"/>
                <a:cs typeface="Times New Roman" pitchFamily="18" charset="0"/>
              </a:rPr>
              <a:t>:</a:t>
            </a:r>
            <a:r>
              <a:rPr kumimoji="0" lang="fr-FR" sz="28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fr-FR" sz="28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ar-SA" sz="2800" b="0" i="0" u="sng" strike="noStrike" cap="none" normalizeH="0" baseline="0" dirty="0" smtClean="0">
                <a:ln>
                  <a:noFill/>
                </a:ln>
                <a:solidFill>
                  <a:schemeClr val="tx1">
                    <a:lumMod val="95000"/>
                  </a:schemeClr>
                </a:solidFill>
                <a:effectLst/>
                <a:latin typeface="inherit"/>
                <a:ea typeface="Times New Roman" pitchFamily="18" charset="0"/>
                <a:cs typeface="Arial" pitchFamily="34" charset="0"/>
              </a:rPr>
              <a:t>مرض البوصفير سببه فيروس يؤدي إلى التهاب الكبد ومن أعراض هذا المرض اصفرار البشرة والعينين وفقدان شهية الأكل والرغبة في التقيؤ بالإضافة إلى فشل عضلي مصحوب بارتعاش وصداع وحمى. تتم العدوى عن طريق مياه الشرب الملوثة والفضلات الحيوانية والبشرية. نتقي هذا المرض بواسطة التلقيح وبمراقبة الأغذية وبالنظافة</a:t>
            </a:r>
            <a:r>
              <a:rPr kumimoji="0" lang="fr-FR" sz="2800" b="0" i="0" u="sng" strike="noStrike" cap="none" normalizeH="0" baseline="0" dirty="0" smtClean="0">
                <a:ln>
                  <a:noFill/>
                </a:ln>
                <a:solidFill>
                  <a:schemeClr val="tx1">
                    <a:lumMod val="95000"/>
                  </a:schemeClr>
                </a:solidFill>
                <a:effectLst/>
                <a:latin typeface="inherit"/>
                <a:ea typeface="Times New Roman" pitchFamily="18" charset="0"/>
                <a:cs typeface="Times New Roman" pitchFamily="18" charset="0"/>
              </a:rPr>
              <a:t>.</a:t>
            </a:r>
            <a:r>
              <a:rPr kumimoji="0" lang="fr-FR" sz="28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t/>
            </a:r>
            <a:br>
              <a:rPr kumimoji="0" lang="fr-FR" sz="28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br>
            <a:r>
              <a:rPr kumimoji="0" lang="fr-FR" sz="2800" b="0" i="0" u="sng" strike="noStrike" cap="none" normalizeH="0" baseline="0" dirty="0" smtClean="0">
                <a:ln>
                  <a:noFill/>
                </a:ln>
                <a:solidFill>
                  <a:schemeClr val="tx1">
                    <a:lumMod val="95000"/>
                  </a:schemeClr>
                </a:solidFill>
                <a:effectLst/>
                <a:latin typeface="inherit"/>
                <a:ea typeface="Times New Roman" pitchFamily="18" charset="0"/>
                <a:cs typeface="Times New Roman" pitchFamily="18" charset="0"/>
              </a:rPr>
              <a:t/>
            </a:r>
            <a:br>
              <a:rPr kumimoji="0" lang="fr-FR" sz="2800" b="0" i="0" u="sng" strike="noStrike" cap="none" normalizeH="0" baseline="0" dirty="0" smtClean="0">
                <a:ln>
                  <a:noFill/>
                </a:ln>
                <a:solidFill>
                  <a:schemeClr val="tx1">
                    <a:lumMod val="95000"/>
                  </a:schemeClr>
                </a:solidFill>
                <a:effectLst/>
                <a:latin typeface="inherit"/>
                <a:ea typeface="Times New Roman" pitchFamily="18" charset="0"/>
                <a:cs typeface="Times New Roman" pitchFamily="18" charset="0"/>
              </a:rPr>
            </a:br>
            <a:r>
              <a:rPr kumimoji="0" lang="fr-FR" sz="28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t/>
            </a:r>
            <a:br>
              <a:rPr kumimoji="0" lang="fr-FR" sz="28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br>
            <a:r>
              <a:rPr kumimoji="0" lang="ar-SA" sz="2800" b="0" i="0" u="sng" strike="noStrike" cap="none" normalizeH="0" baseline="0" dirty="0" smtClean="0">
                <a:ln>
                  <a:noFill/>
                </a:ln>
                <a:solidFill>
                  <a:schemeClr val="tx1">
                    <a:lumMod val="95000"/>
                  </a:schemeClr>
                </a:solidFill>
                <a:effectLst/>
                <a:latin typeface="inherit"/>
                <a:ea typeface="Times New Roman" pitchFamily="18" charset="0"/>
                <a:cs typeface="Arial" pitchFamily="34" charset="0"/>
              </a:rPr>
              <a:t>كما لا يقتصر ضرره على الإنسان وما يسبّبه من أمراض، وإنما يمتد ليشمل الحياة في مياه الأنهار والبحيرات حيث أن الأسمدة ومخلفات الزراعة في مياه الصرف تساعد على نمو الطحالب والنباتات المختلفة مما يضر بالثروة السمكية  لأن هذه النباتات تحجب ضوء الشمس والأكسجين للوصول إليها كما أنها تساعد على تكاثر الحشرات مثل البعوض والقواقع التي تسبب مرض البلهارسيا علي سبيل المثال</a:t>
            </a:r>
            <a:r>
              <a:rPr kumimoji="0" lang="fr-FR" sz="2800" b="0" i="0" u="sng" strike="noStrike" cap="none" normalizeH="0" baseline="0" dirty="0" smtClean="0">
                <a:ln>
                  <a:noFill/>
                </a:ln>
                <a:solidFill>
                  <a:schemeClr val="tx1">
                    <a:lumMod val="95000"/>
                  </a:schemeClr>
                </a:solidFill>
                <a:effectLst/>
                <a:latin typeface="inherit"/>
                <a:ea typeface="Times New Roman" pitchFamily="18" charset="0"/>
                <a:cs typeface="Times New Roman" pitchFamily="18" charset="0"/>
              </a:rPr>
              <a:t>.</a:t>
            </a:r>
            <a:r>
              <a:rPr kumimoji="0" lang="fr-FR" sz="20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t/>
            </a:r>
            <a:br>
              <a:rPr kumimoji="0" lang="fr-FR" sz="2000" b="0" i="0" u="sng"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rPr>
            </a:br>
            <a:r>
              <a:rPr kumimoji="0" lang="fr-FR"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fr-FR"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49</TotalTime>
  <Words>467</Words>
  <PresentationFormat>Affichage à l'écran (4:3)</PresentationFormat>
  <Paragraphs>21</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Technique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poste 01</dc:creator>
  <cp:lastModifiedBy>poste 01</cp:lastModifiedBy>
  <cp:revision>9</cp:revision>
  <dcterms:created xsi:type="dcterms:W3CDTF">2018-04-12T10:48:30Z</dcterms:created>
  <dcterms:modified xsi:type="dcterms:W3CDTF">2018-04-12T11:48:39Z</dcterms:modified>
</cp:coreProperties>
</file>