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19/04/2018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19/04/2018</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3.bp.blogspot.com/-26p1YLPoVRk/T0z8-jmlkSI/AAAAAAAACFQ/nehjPNCDzqE/s1600/%D9%85%D8%B5%D8%A7%D8%AF%D8%B1+%D8%AA%D9%84%D9%88%D8%AB+%D8%A7%D9%84%D8%A3%D9%88%D8%B3%D8%A7%D8%B7+%D8%A7%D9%84%D9%85%D8%A7%D8%A6%D9%8A%D8%A9+%D9%88%D8%A7%D9%84%D8%A3%D9%85%D8%B1%D8%A7%D8%B6+%D8%A7%D9%84%D9%86%D8%A7%D8%AA%D8%AC%D8%A9+%D8%B9%D9%86+%D8%AA%D9%84%D9%88%D8%AB+%D8%A7%D9%84%D9%85%D9%8A%D8%A7%D9%87+%D9%88%D8%A7%D9%84%D9%88%D9%82%D8%A7%D9%8A%D8%A9+%D9%85%D9%86%D9%87%D8%A7.jpg"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0"/>
            <a:ext cx="835824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inherit"/>
                <a:ea typeface="Times New Roman" pitchFamily="18" charset="0"/>
                <a:cs typeface="Arial" pitchFamily="34" charset="0"/>
              </a:rPr>
              <a:t>تعريف الماء</a:t>
            </a:r>
            <a:r>
              <a:rPr kumimoji="0" lang="ar-SA" sz="3200" b="0" i="0" u="none" strike="noStrike" cap="none" normalizeH="0" baseline="0" dirty="0" smtClean="0">
                <a:ln>
                  <a:noFill/>
                </a:ln>
                <a:solidFill>
                  <a:srgbClr val="FF0000"/>
                </a:solidFill>
                <a:effectLst/>
                <a:latin typeface="inherit"/>
                <a:ea typeface="Times New Roman" pitchFamily="18" charset="0"/>
                <a:cs typeface="Arial" pitchFamily="34" charset="0"/>
              </a:rPr>
              <a:t> </a:t>
            </a:r>
            <a:r>
              <a:rPr kumimoji="0" lang="ar-SA" sz="2400" b="0" i="0" u="none" strike="noStrike" cap="none" normalizeH="0" baseline="0" dirty="0" smtClean="0">
                <a:ln>
                  <a:noFill/>
                </a:ln>
                <a:solidFill>
                  <a:srgbClr val="8010D6"/>
                </a:solidFill>
                <a:effectLst/>
                <a:latin typeface="inherit"/>
                <a:ea typeface="Times New Roman" pitchFamily="18" charset="0"/>
                <a:cs typeface="Arial" pitchFamily="34" charset="0"/>
                <a:hlinkClick r:id="rId3"/>
              </a:rPr>
              <a:t/>
            </a:r>
            <a:br>
              <a:rPr kumimoji="0" lang="ar-SA" sz="2400" b="0" i="0" u="none" strike="noStrike" cap="none" normalizeH="0" baseline="0" dirty="0" smtClean="0">
                <a:ln>
                  <a:noFill/>
                </a:ln>
                <a:solidFill>
                  <a:srgbClr val="8010D6"/>
                </a:solidFill>
                <a:effectLst/>
                <a:latin typeface="inherit"/>
                <a:ea typeface="Times New Roman" pitchFamily="18" charset="0"/>
                <a:cs typeface="Arial" pitchFamily="34" charset="0"/>
                <a:hlinkClick r:id="rId3"/>
              </a:rPr>
            </a:br>
            <a:endParaRPr kumimoji="0" lang="en-US" sz="2400" b="1" i="0" u="none" strike="noStrike" cap="none" normalizeH="0" baseline="0" dirty="0" smtClean="0">
              <a:ln>
                <a:noFill/>
              </a:ln>
              <a:solidFill>
                <a:srgbClr val="274E13"/>
              </a:solidFill>
              <a:effectLst/>
              <a:latin typeface="inherit"/>
              <a:ea typeface="Times New Roman" pitchFamily="18" charset="0"/>
              <a:cs typeface="Arial" pitchFamily="34" charset="0"/>
            </a:endParaRPr>
          </a:p>
        </p:txBody>
      </p:sp>
      <p:pic>
        <p:nvPicPr>
          <p:cNvPr id="4" name="Image 3" descr="C:\Users\poste 01\Pictures\Saved Pictures\بحث حول السلسلة الغذائية - الموسوعة المدرسية_files\مصادر تلوث الأوساط المائية والأمراض الناتجة عن تلوث المياه والوقاية منها.jpg"/>
          <p:cNvPicPr/>
          <p:nvPr/>
        </p:nvPicPr>
        <p:blipFill>
          <a:blip r:embed="rId4"/>
          <a:srcRect/>
          <a:stretch>
            <a:fillRect/>
          </a:stretch>
        </p:blipFill>
        <p:spPr bwMode="auto">
          <a:xfrm>
            <a:off x="2428860" y="3357562"/>
            <a:ext cx="4143404" cy="3143272"/>
          </a:xfrm>
          <a:prstGeom prst="rect">
            <a:avLst/>
          </a:prstGeom>
          <a:noFill/>
          <a:ln w="9525">
            <a:noFill/>
            <a:miter lim="800000"/>
            <a:headEnd/>
            <a:tailEnd/>
          </a:ln>
        </p:spPr>
      </p:pic>
      <p:sp>
        <p:nvSpPr>
          <p:cNvPr id="5" name="Rectangle 4"/>
          <p:cNvSpPr/>
          <p:nvPr/>
        </p:nvSpPr>
        <p:spPr>
          <a:xfrm>
            <a:off x="285720" y="1002084"/>
            <a:ext cx="8643998" cy="1569660"/>
          </a:xfrm>
          <a:prstGeom prst="rect">
            <a:avLst/>
          </a:prstGeom>
        </p:spPr>
        <p:txBody>
          <a:bodyPr wrap="square">
            <a:spAutoFit/>
          </a:bodyPr>
          <a:lstStyle/>
          <a:p>
            <a:pPr algn="r"/>
            <a:r>
              <a:rPr lang="ar-SA" dirty="0" smtClean="0"/>
              <a:t>الماء هو ذلك المركب الكيميائي السائل الشفاف الذي يتركّب من ذرتين هيدروجين وذرّة أكسجين، ورمزه الكيميائي: (</a:t>
            </a:r>
            <a:r>
              <a:rPr lang="fr-FR" dirty="0" smtClean="0"/>
              <a:t>H</a:t>
            </a:r>
            <a:r>
              <a:rPr lang="ar-SA" dirty="0" smtClean="0"/>
              <a:t>2</a:t>
            </a:r>
            <a:r>
              <a:rPr lang="fr-FR" dirty="0" smtClean="0"/>
              <a:t>O</a:t>
            </a:r>
            <a:r>
              <a:rPr lang="ar-SA" dirty="0" smtClean="0"/>
              <a:t>). ويحتلّ الماء 71% من مساحة الكرة الأرضيّة، </a:t>
            </a:r>
            <a:r>
              <a:rPr lang="ar-SA" sz="2400" dirty="0" smtClean="0"/>
              <a:t>ومتواجد</a:t>
            </a:r>
            <a:r>
              <a:rPr lang="ar-SA" dirty="0" smtClean="0"/>
              <a:t> بالصور التالية : المحيطات، الأنهار، البحار، المياه الجوفيّة، مياه الأمطار، الثلوج، كما يتواجد في الخليّة الحيّة بنسبة 50-60%، وفي عالم النبات والحيوان أيضاًُ ولا يتوقّف الأمر عند هذا الحدّ وإنّما يمتدّ وجود الماء إلى العالم الخارجي (خارج نطاق الكرة الأرضيّة) في الغلاف الجوّى حيث يكون على صورة بخار ماء.</a:t>
            </a:r>
            <a:endParaRPr lang="fr-F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Image 1" descr="C:\Users\poste 01\Pictures\Saved Pictures\بحث حول السلسلة الغذائية - الموسوعة المدرسية_files\مصادر تلوث الأوساط المائية والأمراض الناتجة عن تلوث المياه والوقاية منها3.jpg"/>
          <p:cNvPicPr/>
          <p:nvPr/>
        </p:nvPicPr>
        <p:blipFill>
          <a:blip r:embed="rId3"/>
          <a:srcRect/>
          <a:stretch>
            <a:fillRect/>
          </a:stretch>
        </p:blipFill>
        <p:spPr bwMode="auto">
          <a:xfrm>
            <a:off x="2754784" y="172140"/>
            <a:ext cx="3348680" cy="2368479"/>
          </a:xfrm>
          <a:prstGeom prst="rect">
            <a:avLst/>
          </a:prstGeom>
          <a:noFill/>
          <a:ln w="9525">
            <a:noFill/>
            <a:miter lim="800000"/>
            <a:headEnd/>
            <a:tailEnd/>
          </a:ln>
        </p:spPr>
      </p:pic>
      <p:sp>
        <p:nvSpPr>
          <p:cNvPr id="24577" name="Rectangle 1"/>
          <p:cNvSpPr>
            <a:spLocks noChangeArrowheads="1"/>
          </p:cNvSpPr>
          <p:nvPr/>
        </p:nvSpPr>
        <p:spPr bwMode="auto">
          <a:xfrm>
            <a:off x="357158" y="1863291"/>
            <a:ext cx="8572560" cy="470898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sng" strike="noStrike" cap="none" normalizeH="0" baseline="0" dirty="0" smtClean="0">
                <a:ln>
                  <a:noFill/>
                </a:ln>
                <a:solidFill>
                  <a:srgbClr val="008080"/>
                </a:solidFill>
                <a:effectLst/>
                <a:latin typeface="inherit" charset="0"/>
                <a:ea typeface="Times New Roman" pitchFamily="18" charset="0"/>
                <a:cs typeface="Arial" pitchFamily="34" charset="0"/>
              </a:rPr>
              <a:t>الآثار المترتّبة على التلوّث البحري</a:t>
            </a:r>
            <a:endParaRPr kumimoji="0" lang="en-US" sz="2000" b="1" i="0" u="sng" strike="noStrike" cap="none" normalizeH="0" baseline="0" dirty="0" smtClean="0">
              <a:ln>
                <a:noFill/>
              </a:ln>
              <a:solidFill>
                <a:srgbClr val="008080"/>
              </a:solidFill>
              <a:effectLst/>
              <a:latin typeface="inherit"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000" b="1" i="0" u="sng" strike="noStrike" cap="none" normalizeH="0" baseline="0" dirty="0" smtClean="0">
                <a:ln>
                  <a:noFill/>
                </a:ln>
                <a:solidFill>
                  <a:srgbClr val="008080"/>
                </a:solidFill>
                <a:effectLst/>
                <a:latin typeface="inherit" charset="0"/>
                <a:ea typeface="Times New Roman" pitchFamily="18" charset="0"/>
                <a:cs typeface="Arial" pitchFamily="34" charset="0"/>
              </a:rPr>
              <a:t>- تسبب أمراضاًً عديدة للإنسان مثل</a:t>
            </a:r>
            <a:r>
              <a:rPr kumimoji="0" lang="fr-FR" sz="2000" b="1"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الالتهاب الكبدي الوبائي - الكوليرا - الإصابة بالنزلات المعوية - التهابات الجلد</a:t>
            </a:r>
            <a:r>
              <a:rPr kumimoji="0" lang="fr-FR"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1" i="0" u="sng" strike="noStrike" cap="none" normalizeH="0" baseline="0" dirty="0" smtClean="0">
                <a:ln>
                  <a:noFill/>
                </a:ln>
                <a:solidFill>
                  <a:srgbClr val="008080"/>
                </a:solidFill>
                <a:effectLst/>
                <a:latin typeface="inherit" charset="0"/>
                <a:ea typeface="Times New Roman" pitchFamily="18" charset="0"/>
                <a:cs typeface="Arial" pitchFamily="34" charset="0"/>
              </a:rPr>
              <a:t>- تلحق الضرر بالكائنات الحية الأخرى</a:t>
            </a:r>
            <a:r>
              <a:rPr kumimoji="0" lang="fr-FR" sz="2000" b="1"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الإضرار بالثروة السمكية - هجرة طيور كثيرة نافعة - الإضرار بالشعب المرجانية، والتي بدورها تؤثر علي الجذب السياحي وفي نفس الوقت علي الثروة السمكية حيث تتخذ العديد من الأسماك من هذه الشعب المرجانية سكناًً وبيئة لها</a:t>
            </a:r>
            <a:r>
              <a:rPr kumimoji="0" lang="fr-FR"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1" i="0" u="sng" strike="noStrike" cap="none" normalizeH="0" baseline="0" dirty="0" smtClean="0">
                <a:ln>
                  <a:noFill/>
                </a:ln>
                <a:solidFill>
                  <a:srgbClr val="008080"/>
                </a:solidFill>
                <a:effectLst/>
                <a:latin typeface="inherit" charset="0"/>
                <a:ea typeface="Times New Roman" pitchFamily="18" charset="0"/>
                <a:cs typeface="Arial" pitchFamily="34" charset="0"/>
              </a:rPr>
              <a:t>- أسباب أخرى لتلوث الماء</a:t>
            </a:r>
            <a:r>
              <a:rPr kumimoji="0" lang="fr-FR" sz="2000" b="1"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ماء المطر: ينزل ماء المطر من السماء خالياً من الشوائب، وفي رحلته للوصول إلى سطح الأرض تعلق </a:t>
            </a:r>
            <a:r>
              <a:rPr kumimoji="0" lang="ar-SA" sz="20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به</a:t>
            </a: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الملوثات الموجودة في الهواء والتي منها: </a:t>
            </a:r>
            <a:r>
              <a:rPr kumimoji="0" lang="ar-SA" sz="20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أكاسيد</a:t>
            </a: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النيتروجين </a:t>
            </a:r>
            <a:r>
              <a:rPr kumimoji="0" lang="ar-SA" sz="20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وأكاسيد</a:t>
            </a: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الكبريت </a:t>
            </a:r>
            <a:r>
              <a:rPr kumimoji="0" lang="ar-SA" sz="20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وذرات</a:t>
            </a: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التراب. وهذا بالطبع ناتج من الملوثات الصلبة والغازية التي تنتج من المصانع ومحركات الآلات والسيارات. كل هذه الملوثات مجتمعة مع بعضها تذوب في مياه الأمطار لتشكل عنصراً آخراً ليس فقط لتلوث المياه وإنما لتلوث التربة  كما تتعرض مياه الأمطار الملوثة الكائنات البحرية إلى التلوث لسقوط الأمطار فوق اليابس وفوق المسطحات المائية، ودورة جديدة من تناول الإنسان للسموم عن طريق الأسماك الملوثة.. أي أنها حلقة مفرغة لا يمكن أن نجد لها بداية أو نهاية</a:t>
            </a:r>
            <a:r>
              <a:rPr kumimoji="0" lang="fr-FR"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fr-FR" sz="2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5601" name="Rectangle 1"/>
          <p:cNvSpPr>
            <a:spLocks noChangeArrowheads="1"/>
          </p:cNvSpPr>
          <p:nvPr/>
        </p:nvSpPr>
        <p:spPr bwMode="auto">
          <a:xfrm rot="10800000" flipV="1">
            <a:off x="785786" y="1198323"/>
            <a:ext cx="771530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0" i="0" u="sng" strike="noStrike" cap="none" normalizeH="0" baseline="0" dirty="0" smtClean="0">
                <a:ln>
                  <a:noFill/>
                </a:ln>
                <a:solidFill>
                  <a:srgbClr val="008080"/>
                </a:solidFill>
                <a:effectLst/>
                <a:latin typeface="inherit" charset="0"/>
                <a:ea typeface="Times New Roman" pitchFamily="18" charset="0"/>
                <a:cs typeface="Arial" pitchFamily="34" charset="0"/>
              </a:rPr>
              <a:t>ووصولها إلى المياه الجوفية بالمثل طالما لا يوجد ضرر من إعادة استخدامها مرة أخرى</a:t>
            </a:r>
            <a:r>
              <a:rPr kumimoji="0" lang="fr-FR" sz="32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32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32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32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التحليل الدوري الكيميائي والحيوي للماء بواسطة مختبرات متخصصة، لضمان المعايير التي تتحقق </a:t>
            </a:r>
            <a:r>
              <a:rPr kumimoji="0" lang="ar-SA" sz="32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بها</a:t>
            </a:r>
            <a:r>
              <a:rPr kumimoji="0" lang="ar-SA" sz="3200" b="0" i="0" u="sng" strike="noStrike" cap="none" normalizeH="0" baseline="0" dirty="0" smtClean="0">
                <a:ln>
                  <a:noFill/>
                </a:ln>
                <a:solidFill>
                  <a:srgbClr val="008080"/>
                </a:solidFill>
                <a:effectLst/>
                <a:latin typeface="inherit" charset="0"/>
                <a:ea typeface="Times New Roman" pitchFamily="18" charset="0"/>
                <a:cs typeface="Arial" pitchFamily="34" charset="0"/>
              </a:rPr>
              <a:t> جودة المياه وعدم تلوثها</a:t>
            </a:r>
            <a:r>
              <a:rPr kumimoji="0" lang="fr-FR" sz="32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32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32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32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الحد من تلوث الهواء الذي يساهم في تلوث مياه الأمطار، وتحولها إلى ماء حمضي يثير الكثير من المشاكل المتداخلة</a:t>
            </a:r>
            <a:r>
              <a:rPr kumimoji="0" lang="fr-FR" sz="32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32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32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3200" b="0" i="0" u="sng" strike="noStrike" cap="none" normalizeH="0" baseline="0" dirty="0" smtClean="0">
                <a:ln>
                  <a:noFill/>
                </a:ln>
                <a:solidFill>
                  <a:srgbClr val="008080"/>
                </a:solidFill>
                <a:effectLst/>
                <a:latin typeface="inherit" charset="0"/>
                <a:ea typeface="Times New Roman" pitchFamily="18" charset="0"/>
                <a:cs typeface="Arial" pitchFamily="34" charset="0"/>
              </a:rPr>
              <a:t>- والخطوة الجادة الحقيقية هو توافر الوعي البشري الذي يؤمن بضرورة محافظته على المياه من التلوث التي هي إكسير الحياة.. وغيرها من الحلول الأخرى الفعالة</a:t>
            </a:r>
            <a:r>
              <a:rPr kumimoji="0" lang="fr-FR" sz="32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85720" y="784943"/>
            <a:ext cx="85725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73763"/>
                </a:solidFill>
                <a:effectLst/>
                <a:latin typeface="inherit" charset="0"/>
                <a:ea typeface="Times New Roman" pitchFamily="18" charset="0"/>
                <a:cs typeface="Arial" pitchFamily="34" charset="0"/>
              </a:rPr>
              <a:t>تكرير المياه</a:t>
            </a:r>
            <a:endParaRPr kumimoji="0" lang="en-US" sz="2400" b="0" i="0" u="none" strike="noStrike" cap="none" normalizeH="0" baseline="0" dirty="0" smtClean="0">
              <a:ln>
                <a:noFill/>
              </a:ln>
              <a:solidFill>
                <a:srgbClr val="444444"/>
              </a:solidFill>
              <a:effectLst/>
              <a:latin typeface="inherit"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تنقية المياه هي عملية إزالة الملوّثات من المياه الخام. والهدف من ذلك هو إنتاج المياه لغرض محدد للاستهلاك البشري (مياه الشرب). ويمكن أيضا أن تصمم لمختلف الأغراض الأخرى، بما فيها لتلبية الاحتياجات الطبية، الصيدلة، المواد الكيميائية والتطبيقات الصناعية</a:t>
            </a:r>
            <a:r>
              <a:rPr kumimoji="0" lang="fr-FR"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a:t>
            </a:r>
            <a:r>
              <a:rPr kumimoji="0" lang="en-US"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 </a:t>
            </a:r>
            <a:br>
              <a:rPr kumimoji="0" lang="en-US"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br>
            <a:r>
              <a:rPr kumimoji="0" lang="ar-SA"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تنقية المياه قد تزيل: جسيمات الرمل؛ جزيئات المواد العضوية؛ الطفيليات؛ البكتريا؛ الطحالب؛ الفيروس ؛ الفطريات؛ الخ المعادن الكالسيوم، </a:t>
            </a:r>
            <a:r>
              <a:rPr kumimoji="0" lang="ar-SA" sz="2400" b="0" i="0" u="none" strike="noStrike" cap="none" normalizeH="0" baseline="0" dirty="0" err="1" smtClean="0">
                <a:ln>
                  <a:noFill/>
                </a:ln>
                <a:solidFill>
                  <a:srgbClr val="444444"/>
                </a:solidFill>
                <a:effectLst/>
                <a:latin typeface="inherit" charset="0"/>
                <a:ea typeface="Times New Roman" pitchFamily="18" charset="0"/>
                <a:cs typeface="Arial" pitchFamily="34" charset="0"/>
              </a:rPr>
              <a:t>والسليكا</a:t>
            </a:r>
            <a:r>
              <a:rPr kumimoji="0" lang="ar-SA"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 </a:t>
            </a:r>
            <a:r>
              <a:rPr kumimoji="0" lang="ar-SA" sz="2400" b="0" i="0" u="none" strike="noStrike" cap="none" normalizeH="0" baseline="0" dirty="0" err="1" smtClean="0">
                <a:ln>
                  <a:noFill/>
                </a:ln>
                <a:solidFill>
                  <a:srgbClr val="444444"/>
                </a:solidFill>
                <a:effectLst/>
                <a:latin typeface="inherit" charset="0"/>
                <a:ea typeface="Times New Roman" pitchFamily="18" charset="0"/>
                <a:cs typeface="Arial" pitchFamily="34" charset="0"/>
              </a:rPr>
              <a:t>والمغنيسيوم</a:t>
            </a:r>
            <a:r>
              <a:rPr kumimoji="0" lang="ar-SA"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 الخ والمعادن السامة (الرصاص، والنحاس والكروم، الخ</a:t>
            </a:r>
            <a:r>
              <a:rPr kumimoji="0" lang="fr-FR"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a:t>
            </a:r>
            <a:r>
              <a:rPr kumimoji="0" lang="en-US"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
            </a:r>
            <a:br>
              <a:rPr kumimoji="0" lang="en-US"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br>
            <a:r>
              <a:rPr kumimoji="0" lang="ar-SA"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قد تكون بعض تنقية المياه انتخابي تزيل في عملية التطهير، بما فيها رائحة (</a:t>
            </a:r>
            <a:r>
              <a:rPr kumimoji="0" lang="ar-SA" sz="2400" b="0" i="0" u="none" strike="noStrike" cap="none" normalizeH="0" baseline="0" dirty="0" err="1" smtClean="0">
                <a:ln>
                  <a:noFill/>
                </a:ln>
                <a:solidFill>
                  <a:srgbClr val="444444"/>
                </a:solidFill>
                <a:effectLst/>
                <a:latin typeface="inherit" charset="0"/>
                <a:ea typeface="Times New Roman" pitchFamily="18" charset="0"/>
                <a:cs typeface="Arial" pitchFamily="34" charset="0"/>
              </a:rPr>
              <a:t>كبريتيد</a:t>
            </a:r>
            <a:r>
              <a:rPr kumimoji="0" lang="ar-SA"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 الهيدروجين) والذوق (استخراج المعادن)، والمظهر (الحديد).عادة ما تملي الحكومات معايير لنوعية مياه الشرب وتتطلب هذه المعايير الحد الأدنى/ الأقصى من مجموعة نقاط من الملوثات وإدراج عناصر التحكم التي تنتج مياه الشرب</a:t>
            </a:r>
            <a:r>
              <a:rPr kumimoji="0" lang="fr-FR"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a:t>
            </a:r>
            <a:r>
              <a:rPr kumimoji="0" lang="en-US"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
            </a:r>
            <a:br>
              <a:rPr kumimoji="0" lang="en-US"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br>
            <a:r>
              <a:rPr kumimoji="0" lang="ar-SA"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معايير الجودة في العديد من البلدان تتطلب كميات محددة من المطهر (مثل </a:t>
            </a:r>
            <a:r>
              <a:rPr kumimoji="0" lang="ar-SA" sz="2400" b="0" i="0" u="none" strike="noStrike" cap="none" normalizeH="0" baseline="0" dirty="0" err="1" smtClean="0">
                <a:ln>
                  <a:noFill/>
                </a:ln>
                <a:solidFill>
                  <a:srgbClr val="444444"/>
                </a:solidFill>
                <a:effectLst/>
                <a:latin typeface="inherit" charset="0"/>
                <a:ea typeface="Times New Roman" pitchFamily="18" charset="0"/>
                <a:cs typeface="Arial" pitchFamily="34" charset="0"/>
              </a:rPr>
              <a:t>الكلور</a:t>
            </a:r>
            <a:r>
              <a:rPr kumimoji="0" lang="ar-SA"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 أو الأوزون) في المياه بعد أن يغادر محطة معالجة المياه، للحد من خطر إعادة تلوث المياه في نظام التوزيع. كان وباء الكوليرا من أوائل الأمراض التي اكتشفت ارتباطها الوثيق بتلوث مياه الشرب حيث أصيب حوالي 17000 شخص من سكان</a:t>
            </a:r>
            <a:r>
              <a:rPr kumimoji="0" lang="fr-FR" sz="2400" b="0" i="0" u="none" strike="noStrike" cap="none" normalizeH="0" baseline="0" dirty="0" smtClean="0">
                <a:ln>
                  <a:noFill/>
                </a:ln>
                <a:solidFill>
                  <a:srgbClr val="444444"/>
                </a:solidFill>
                <a:effectLst/>
                <a:latin typeface="inherit"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71472" y="428604"/>
            <a:ext cx="807249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73763"/>
                </a:solidFill>
                <a:effectLst/>
                <a:latin typeface="inherit" charset="0"/>
                <a:ea typeface="Times New Roman" pitchFamily="18" charset="0"/>
                <a:cs typeface="Arial" pitchFamily="34" charset="0"/>
              </a:rPr>
              <a:t/>
            </a:r>
            <a:br>
              <a:rPr kumimoji="0" lang="ar-SA" sz="3200" b="1" i="0" u="none" strike="noStrike" cap="none" normalizeH="0" baseline="0" dirty="0" smtClean="0">
                <a:ln>
                  <a:noFill/>
                </a:ln>
                <a:solidFill>
                  <a:srgbClr val="073763"/>
                </a:solidFill>
                <a:effectLst/>
                <a:latin typeface="inherit" charset="0"/>
                <a:ea typeface="Times New Roman" pitchFamily="18" charset="0"/>
                <a:cs typeface="Arial" pitchFamily="34" charset="0"/>
              </a:rPr>
            </a:br>
            <a:r>
              <a:rPr kumimoji="0" lang="ar-SA" sz="3200" b="0" i="0" u="none" strike="noStrike" cap="none" normalizeH="0" baseline="0" dirty="0" smtClean="0">
                <a:ln>
                  <a:noFill/>
                </a:ln>
                <a:solidFill>
                  <a:srgbClr val="444444"/>
                </a:solidFill>
                <a:effectLst/>
                <a:latin typeface="inherit" charset="0"/>
                <a:ea typeface="Times New Roman" pitchFamily="18" charset="0"/>
                <a:cs typeface="Arial" pitchFamily="34" charset="0"/>
              </a:rPr>
              <a:t>وتبين أن المصدر الرئيس للوباء هو تلوث مصدر المياه لتلك المدينة.</a:t>
            </a:r>
            <a:br>
              <a:rPr kumimoji="0" lang="ar-SA" sz="3200" b="0" i="0" u="none" strike="noStrike" cap="none" normalizeH="0" baseline="0" dirty="0" smtClean="0">
                <a:ln>
                  <a:noFill/>
                </a:ln>
                <a:solidFill>
                  <a:srgbClr val="444444"/>
                </a:solidFill>
                <a:effectLst/>
                <a:latin typeface="inherit" charset="0"/>
                <a:ea typeface="Times New Roman" pitchFamily="18" charset="0"/>
                <a:cs typeface="Arial" pitchFamily="34" charset="0"/>
              </a:rPr>
            </a:br>
            <a:r>
              <a:rPr kumimoji="0" lang="ar-SA" sz="3200" b="0" i="0" u="none" strike="noStrike" cap="none" normalizeH="0" baseline="0" dirty="0" smtClean="0">
                <a:ln>
                  <a:noFill/>
                </a:ln>
                <a:solidFill>
                  <a:srgbClr val="444444"/>
                </a:solidFill>
                <a:effectLst/>
                <a:latin typeface="inherit" charset="0"/>
                <a:ea typeface="Times New Roman" pitchFamily="18" charset="0"/>
                <a:cs typeface="Arial" pitchFamily="34" charset="0"/>
              </a:rPr>
              <a:t>يعدّ التطهير باستخدام </a:t>
            </a:r>
            <a:r>
              <a:rPr kumimoji="0" lang="ar-SA" sz="3200" b="0" i="0" u="none" strike="noStrike" cap="none" normalizeH="0" baseline="0" dirty="0" err="1" smtClean="0">
                <a:ln>
                  <a:noFill/>
                </a:ln>
                <a:solidFill>
                  <a:srgbClr val="444444"/>
                </a:solidFill>
                <a:effectLst/>
                <a:latin typeface="inherit" charset="0"/>
                <a:ea typeface="Times New Roman" pitchFamily="18" charset="0"/>
                <a:cs typeface="Arial" pitchFamily="34" charset="0"/>
              </a:rPr>
              <a:t>الكلور</a:t>
            </a:r>
            <a:r>
              <a:rPr kumimoji="0" lang="ar-SA" sz="3200" b="0" i="0" u="none" strike="noStrike" cap="none" normalizeH="0" baseline="0" dirty="0" smtClean="0">
                <a:ln>
                  <a:noFill/>
                </a:ln>
                <a:solidFill>
                  <a:srgbClr val="444444"/>
                </a:solidFill>
                <a:effectLst/>
                <a:latin typeface="inherit" charset="0"/>
                <a:ea typeface="Times New Roman" pitchFamily="18" charset="0"/>
                <a:cs typeface="Arial" pitchFamily="34" charset="0"/>
              </a:rPr>
              <a:t> من أوائل العمليات التي استخدمت لمعالجة المياه بعد عمليّة الترشيح وذلك للقضاء على بعض الكائنات الدقيقة من بكتريا وفيروسات ممّا أدّى إلى الحدّ من انتشار العديد من الأمراض التي تنقلها المياه مثل الكوليرا وحمى </a:t>
            </a:r>
            <a:r>
              <a:rPr kumimoji="0" lang="ar-SA" sz="3200" b="0" i="0" u="none" strike="noStrike" cap="none" normalizeH="0" baseline="0" dirty="0" err="1" smtClean="0">
                <a:ln>
                  <a:noFill/>
                </a:ln>
                <a:solidFill>
                  <a:srgbClr val="444444"/>
                </a:solidFill>
                <a:effectLst/>
                <a:latin typeface="inherit" charset="0"/>
                <a:ea typeface="Times New Roman" pitchFamily="18" charset="0"/>
                <a:cs typeface="Arial" pitchFamily="34" charset="0"/>
              </a:rPr>
              <a:t>التيفويد</a:t>
            </a:r>
            <a:r>
              <a:rPr kumimoji="0" lang="ar-SA" sz="3200" b="0" i="0" u="none" strike="noStrike" cap="none" normalizeH="0" baseline="0" dirty="0" smtClean="0">
                <a:ln>
                  <a:noFill/>
                </a:ln>
                <a:solidFill>
                  <a:srgbClr val="444444"/>
                </a:solidFill>
                <a:effectLst/>
                <a:latin typeface="inherit" charset="0"/>
                <a:ea typeface="Times New Roman" pitchFamily="18" charset="0"/>
                <a:cs typeface="Arial" pitchFamily="34" charset="0"/>
              </a:rPr>
              <a:t>. وتشمل المعالجة، ومن هذه العمليات ما يستخدم لإزالة عسر الماء مثل عمليات التيسير، أو لإزالة العكر مثل عمليات </a:t>
            </a:r>
            <a:r>
              <a:rPr kumimoji="0" lang="ar-SA" sz="3200" b="0" i="0" u="none" strike="noStrike" cap="none" normalizeH="0" baseline="0" dirty="0" err="1" smtClean="0">
                <a:ln>
                  <a:noFill/>
                </a:ln>
                <a:solidFill>
                  <a:srgbClr val="444444"/>
                </a:solidFill>
                <a:effectLst/>
                <a:latin typeface="inherit" charset="0"/>
                <a:ea typeface="Times New Roman" pitchFamily="18" charset="0"/>
                <a:cs typeface="Arial" pitchFamily="34" charset="0"/>
              </a:rPr>
              <a:t>الترويب</a:t>
            </a:r>
            <a:r>
              <a:rPr kumimoji="0" lang="ar-SA" sz="3200" b="0" i="0" u="none" strike="noStrike" cap="none" normalizeH="0" baseline="0" dirty="0" smtClean="0">
                <a:ln>
                  <a:noFill/>
                </a:ln>
                <a:solidFill>
                  <a:srgbClr val="444444"/>
                </a:solidFill>
                <a:effectLst/>
                <a:latin typeface="inherit" charset="0"/>
                <a:ea typeface="Times New Roman" pitchFamily="18" charset="0"/>
                <a:cs typeface="Arial" pitchFamily="34" charset="0"/>
              </a:rPr>
              <a:t>.</a:t>
            </a:r>
            <a:endParaRPr kumimoji="0" lang="en-US" sz="3200" b="0" i="0" u="none" strike="noStrike" cap="none" normalizeH="0" baseline="0" dirty="0" smtClean="0">
              <a:ln>
                <a:noFill/>
              </a:ln>
              <a:solidFill>
                <a:srgbClr val="444444"/>
              </a:solidFill>
              <a:effectLst/>
              <a:latin typeface="inherit" charset="0"/>
              <a:ea typeface="Times New Roman" pitchFamily="18" charset="0"/>
              <a:cs typeface="Arial" pitchFamily="34" charset="0"/>
            </a:endParaRPr>
          </a:p>
          <a:p>
            <a:pPr marL="0" marR="0" lvl="0" indent="0" algn="r" defTabSz="914400"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444444"/>
                </a:solidFill>
                <a:effectLst/>
                <a:latin typeface="inherit" charset="0"/>
                <a:ea typeface="Times New Roman" pitchFamily="18" charset="0"/>
                <a:cs typeface="Arial" pitchFamily="34" charset="0"/>
              </a:rPr>
              <a:t>مدينة هامبورج الألمانية بوباء الكوليرا خلال صيف 1829م أدى إلى وفاة ما لا</a:t>
            </a:r>
            <a:r>
              <a:rPr kumimoji="0" lang="fr-FR" sz="3200" b="0" i="0" u="none" strike="noStrike" cap="none" normalizeH="0" baseline="0" dirty="0" smtClean="0">
                <a:ln>
                  <a:noFill/>
                </a:ln>
                <a:solidFill>
                  <a:srgbClr val="444444"/>
                </a:solidFill>
                <a:effectLst/>
                <a:latin typeface="inherit" charset="0"/>
                <a:ea typeface="Times New Roman" pitchFamily="18"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054466" y="467005"/>
            <a:ext cx="373211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rgbClr val="073763"/>
                </a:solidFill>
                <a:effectLst/>
                <a:latin typeface="inherit" charset="0"/>
                <a:ea typeface="Times New Roman" pitchFamily="18" charset="0"/>
                <a:cs typeface="Arial" pitchFamily="34" charset="0"/>
              </a:rPr>
              <a:t>ما هي العناصر التي تسبب تلوّث </a:t>
            </a:r>
            <a:r>
              <a:rPr kumimoji="0" lang="ar-SA" sz="2400" b="1" i="0" u="none" strike="noStrike" cap="none" normalizeH="0" baseline="0" dirty="0" smtClean="0">
                <a:ln>
                  <a:noFill/>
                </a:ln>
                <a:solidFill>
                  <a:srgbClr val="073763"/>
                </a:solidFill>
                <a:effectLst/>
                <a:latin typeface="inherit" charset="0"/>
                <a:ea typeface="Times New Roman" pitchFamily="18" charset="0"/>
                <a:cs typeface="Arial" pitchFamily="34" charset="0"/>
              </a:rPr>
              <a:t>المياه</a:t>
            </a:r>
            <a:r>
              <a:rPr kumimoji="0" lang="ar-SA" sz="1800" b="1" i="0" u="none" strike="noStrike" cap="none" normalizeH="0" baseline="0" dirty="0" smtClean="0">
                <a:ln>
                  <a:noFill/>
                </a:ln>
                <a:solidFill>
                  <a:srgbClr val="073763"/>
                </a:solidFill>
                <a:effectLst/>
                <a:latin typeface="inherit" charset="0"/>
                <a:ea typeface="Times New Roman" pitchFamily="18" charset="0"/>
                <a:cs typeface="Arial" pitchFamily="34" charset="0"/>
              </a:rPr>
              <a:t> العذبة؟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Image 3" descr="C:\Users\poste 01\Pictures\Saved Pictures\بحث حول السلسلة الغذائية - الموسوعة المدرسية_files\مصادر تلوث الأوساط المائية والأمراض الناتجة عن تلوث المياه والوقاية منها4.jpg"/>
          <p:cNvPicPr/>
          <p:nvPr/>
        </p:nvPicPr>
        <p:blipFill>
          <a:blip r:embed="rId3"/>
          <a:srcRect/>
          <a:stretch>
            <a:fillRect/>
          </a:stretch>
        </p:blipFill>
        <p:spPr bwMode="auto">
          <a:xfrm>
            <a:off x="3000364" y="1000108"/>
            <a:ext cx="4214842" cy="2643206"/>
          </a:xfrm>
          <a:prstGeom prst="rect">
            <a:avLst/>
          </a:prstGeom>
          <a:noFill/>
          <a:ln w="9525">
            <a:noFill/>
            <a:miter lim="800000"/>
            <a:headEnd/>
            <a:tailEnd/>
          </a:ln>
        </p:spPr>
      </p:pic>
      <p:sp>
        <p:nvSpPr>
          <p:cNvPr id="5" name="Rectangle 4"/>
          <p:cNvSpPr/>
          <p:nvPr/>
        </p:nvSpPr>
        <p:spPr>
          <a:xfrm>
            <a:off x="214282" y="3504389"/>
            <a:ext cx="8715436" cy="3139321"/>
          </a:xfrm>
          <a:prstGeom prst="rect">
            <a:avLst/>
          </a:prstGeom>
        </p:spPr>
        <p:txBody>
          <a:bodyPr wrap="square">
            <a:spAutoFit/>
          </a:bodyPr>
          <a:lstStyle/>
          <a:p>
            <a:pPr algn="r"/>
            <a:r>
              <a:rPr lang="ar-SA" dirty="0" smtClean="0"/>
              <a:t/>
            </a:r>
            <a:br>
              <a:rPr lang="ar-SA" dirty="0" smtClean="0"/>
            </a:br>
            <a:r>
              <a:rPr lang="ar-SA" dirty="0" smtClean="0"/>
              <a:t>المياه العذبة هي المياه التي يتعامل معها الإنسان بشكل مباشر لأنه يشربها ويستخدمها في طعامه الذي يتناوله. وقد شاهدت مصادر المياه العذبة تدهوراً كبيراًً في الآونة الأخيرة لعدم توجيه قدراًً وافراًً من الاهتمام لها.</a:t>
            </a:r>
            <a:br>
              <a:rPr lang="ar-SA" dirty="0" smtClean="0"/>
            </a:br>
            <a:r>
              <a:rPr lang="ar-SA" dirty="0" smtClean="0"/>
              <a:t>ويمكن حصر العوامل التي تتسبب في حدوث مثل هذه الظاهرة:</a:t>
            </a:r>
            <a:br>
              <a:rPr lang="ar-SA" dirty="0" smtClean="0"/>
            </a:br>
            <a:r>
              <a:rPr lang="ar-SA" dirty="0" smtClean="0"/>
              <a:t>1 - استخدام خزانات المياه في حالة عدم وصول المياه للأدوار العليا والتي لا يتم تنظفيها بصفة دورية الأمر الذي يعد غاية في الخطورة.</a:t>
            </a:r>
            <a:br>
              <a:rPr lang="ar-SA" dirty="0" smtClean="0"/>
            </a:br>
            <a:r>
              <a:rPr lang="ar-SA" dirty="0" smtClean="0"/>
              <a:t>2 - قصور خدمات الصرف الصحي والتخلص من مخلفاته: مياه الصرف الصحي هي مياه المجارى، وهى مياه تحتوى على أنواع من الجراثيم والبكتريا الضارة نتيجة للمخلفات التي تُلقى فيها ولا تُحلل بيولوجياً ما يؤدى إلى انتقالها إلى مياه الأنهار والبحيرات.</a:t>
            </a:r>
            <a:br>
              <a:rPr lang="ar-SA" dirty="0" smtClean="0"/>
            </a:br>
            <a:r>
              <a:rPr lang="ar-SA" dirty="0" smtClean="0"/>
              <a:t>ومن أكثر المصادر التي تتسبب في تلويث مياه المجارى المائية هي مخلفات المصانع السائلة الناتجة من الصناعات التحويلية: توليد الكهرباء، المهمات الكهربائية وغير الكهربائية، الحديد والصلب، المنتجات الأسمنتية، الزجاج، </a:t>
            </a:r>
            <a:endParaRPr lang="fr-FR"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285720" y="594913"/>
            <a:ext cx="8572560" cy="5262979"/>
          </a:xfrm>
          <a:prstGeom prst="rect">
            <a:avLst/>
          </a:prstGeom>
        </p:spPr>
        <p:txBody>
          <a:bodyPr wrap="square">
            <a:spAutoFit/>
          </a:bodyPr>
          <a:lstStyle/>
          <a:p>
            <a:pPr algn="r"/>
            <a:r>
              <a:rPr lang="ar-SA" sz="2400" dirty="0" smtClean="0"/>
              <a:t/>
            </a:r>
            <a:br>
              <a:rPr lang="ar-SA" sz="2400" dirty="0" smtClean="0"/>
            </a:br>
            <a:r>
              <a:rPr lang="ar-SA" sz="2400" dirty="0" smtClean="0"/>
              <a:t>المياه العذبة هي المياه التي يتعامل معها الإنسان بشكل مباشر لأنه يشربها ويستخدمها في طعامه الذي يتناوله. وقد شاهدت مصادر المياه العذبة تدهوراً كبيراًً في الآونة الأخيرة لعدم توجيه قدراًً وافراًً من الاهتمام لها.</a:t>
            </a:r>
            <a:br>
              <a:rPr lang="ar-SA" sz="2400" dirty="0" smtClean="0"/>
            </a:br>
            <a:r>
              <a:rPr lang="ar-SA" sz="2400" dirty="0" smtClean="0"/>
              <a:t>ويمكن حصر العوامل التي تتسبب في حدوث مثل هذه الظاهرة:</a:t>
            </a:r>
            <a:br>
              <a:rPr lang="ar-SA" sz="2400" dirty="0" smtClean="0"/>
            </a:br>
            <a:r>
              <a:rPr lang="ar-SA" sz="2400" dirty="0" smtClean="0"/>
              <a:t>1 - استخدام خزانات المياه في حالة عدم وصول المياه للأدوار العليا والتي لا يتم تنظفيها بصفة دورية الأمر الذي يعد غاية في الخطورة.</a:t>
            </a:r>
            <a:br>
              <a:rPr lang="ar-SA" sz="2400" dirty="0" smtClean="0"/>
            </a:br>
            <a:r>
              <a:rPr lang="ar-SA" sz="2400" dirty="0" smtClean="0"/>
              <a:t>2 - قصور خدمات الصرف الصحي والتخلص من مخلفاته: مياه الصرف الصحي هي مياه المجارى، وهى مياه تحتوى على أنواع من الجراثيم والبكتريا الضارة نتيجة للمخلفات التي تُلقى فيها ولا تُحلل بيولوجياً ما يؤدى إلى انتقالها إلى مياه الأنهار والبحيرات.</a:t>
            </a:r>
            <a:br>
              <a:rPr lang="ar-SA" sz="2400" dirty="0" smtClean="0"/>
            </a:br>
            <a:r>
              <a:rPr lang="ar-SA" sz="2400" dirty="0" smtClean="0"/>
              <a:t>ومن أكثر المصادر التي تتسبب في تلويث مياه المجارى المائية هي مخلفات المصانع السائلة الناتجة من الصناعات التحويلية: توليد الكهرباء، المهمات الكهربائية وغير الكهربائية، الحديد والصلب، المنتجات الأسمنتية، الزجاج، </a:t>
            </a:r>
            <a:endParaRPr lang="fr-FR" sz="2400"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642910" y="956621"/>
            <a:ext cx="7643866" cy="4401205"/>
          </a:xfrm>
          <a:prstGeom prst="rect">
            <a:avLst/>
          </a:prstGeom>
        </p:spPr>
        <p:txBody>
          <a:bodyPr wrap="square">
            <a:spAutoFit/>
          </a:bodyPr>
          <a:lstStyle/>
          <a:p>
            <a:pPr algn="r"/>
            <a:r>
              <a:rPr lang="ar-SA" sz="2800" dirty="0" smtClean="0"/>
              <a:t>الأيدروجين برائحته الكريهة، والميثان وغيرها من الغازات السامة أو القابلة للاشتعال.</a:t>
            </a:r>
            <a:br>
              <a:rPr lang="ar-SA" sz="2800" dirty="0" smtClean="0"/>
            </a:br>
            <a:r>
              <a:rPr lang="ar-SA" sz="2800" dirty="0" smtClean="0"/>
              <a:t>- تتكون طبقة كثيفة من الشحوم فوق مياه المصارف مما يحجب رؤية جريان المياه.</a:t>
            </a:r>
            <a:br>
              <a:rPr lang="ar-SA" sz="2800" dirty="0" smtClean="0"/>
            </a:br>
            <a:r>
              <a:rPr lang="ar-SA" sz="2800" dirty="0" smtClean="0"/>
              <a:t>- تسرب المواد الملوثة والمعادن الثقيلة إلى المياه الجوفية، التي تعتبر مصدراً هاماً من مصادر مياه الشرب للكثير.</a:t>
            </a:r>
            <a:br>
              <a:rPr lang="ar-SA" sz="2800" dirty="0" smtClean="0"/>
            </a:br>
            <a:r>
              <a:rPr lang="ar-SA" sz="2800" dirty="0" smtClean="0"/>
              <a:t>- كما أن المخلفات السائلة تتحرك داخل مسام التربة وخاصة في حالة الأصباغ الخاصة بعمليات الغزل والنسيج.</a:t>
            </a:r>
            <a:br>
              <a:rPr lang="ar-SA" sz="2800" dirty="0" smtClean="0"/>
            </a:br>
            <a:r>
              <a:rPr lang="ar-SA" sz="2800" dirty="0" smtClean="0"/>
              <a:t>- التخلص من مخلفات الصناعة بدون معالجتها، وإن عولجت فيتم ذلك بشكل جزئي. وخاصة الفضلات الصلبة والتي تتمثل في التالي:</a:t>
            </a:r>
            <a:endParaRPr lang="fr-FR" sz="2800" dirty="0"/>
          </a:p>
        </p:txBody>
      </p:sp>
      <p:sp>
        <p:nvSpPr>
          <p:cNvPr id="3" name="Rectangle 2"/>
          <p:cNvSpPr/>
          <p:nvPr/>
        </p:nvSpPr>
        <p:spPr>
          <a:xfrm>
            <a:off x="1285852" y="5345684"/>
            <a:ext cx="6715156" cy="523220"/>
          </a:xfrm>
          <a:prstGeom prst="rect">
            <a:avLst/>
          </a:prstGeom>
        </p:spPr>
        <p:txBody>
          <a:bodyPr wrap="square">
            <a:spAutoFit/>
          </a:bodyPr>
          <a:lstStyle/>
          <a:p>
            <a:pPr algn="r"/>
            <a:r>
              <a:rPr lang="ar-SA" dirty="0" smtClean="0"/>
              <a:t>- تظهر التفاعلات </a:t>
            </a:r>
            <a:r>
              <a:rPr lang="ar-SA" dirty="0" err="1" smtClean="0"/>
              <a:t>والتخمرات</a:t>
            </a:r>
            <a:r>
              <a:rPr lang="ar-SA" dirty="0" smtClean="0"/>
              <a:t> </a:t>
            </a:r>
            <a:r>
              <a:rPr lang="ar-SA" dirty="0" err="1" smtClean="0"/>
              <a:t>اللاهوائية</a:t>
            </a:r>
            <a:r>
              <a:rPr lang="ar-SA" dirty="0" smtClean="0"/>
              <a:t> </a:t>
            </a:r>
            <a:r>
              <a:rPr lang="ar-SA" sz="2800" dirty="0" smtClean="0"/>
              <a:t>والغازات</a:t>
            </a:r>
            <a:r>
              <a:rPr lang="ar-SA" dirty="0" smtClean="0"/>
              <a:t> المختزلة مثل </a:t>
            </a:r>
            <a:r>
              <a:rPr lang="ar-SA" dirty="0" err="1" smtClean="0"/>
              <a:t>كبرتيتد</a:t>
            </a:r>
            <a:r>
              <a:rPr lang="ar-SA" dirty="0" smtClean="0"/>
              <a:t> </a:t>
            </a:r>
            <a:endParaRPr lang="fr-FR"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428596" y="1418570"/>
            <a:ext cx="8000992" cy="193899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smtClean="0">
                <a:ln>
                  <a:noFill/>
                </a:ln>
                <a:solidFill>
                  <a:srgbClr val="008080"/>
                </a:solidFill>
                <a:effectLst/>
                <a:latin typeface="inherit" charset="0"/>
                <a:ea typeface="Times New Roman" pitchFamily="18" charset="0"/>
                <a:cs typeface="Arial" pitchFamily="34" charset="0"/>
              </a:rPr>
              <a:t>أولاً المخلفات غير العضوية</a:t>
            </a:r>
            <a:r>
              <a:rPr kumimoji="0" lang="fr-FR" sz="2400" b="1"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صهر المعادن الأساسية وتكريرها</a:t>
            </a:r>
            <a:r>
              <a:rPr kumimoji="0" lang="fr-FR"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ar-SA"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رمل مسابك محروق، خبث أفران، كسر طوب حراري، </a:t>
            </a:r>
            <a:r>
              <a:rPr kumimoji="0" lang="ar-SA" sz="24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وأكاسيد</a:t>
            </a:r>
            <a:r>
              <a:rPr kumimoji="0" lang="ar-SA"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الدرفلة</a:t>
            </a:r>
            <a:r>
              <a:rPr kumimoji="0" lang="fr-FR"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المنتجات المعدنية</a:t>
            </a:r>
            <a:r>
              <a:rPr kumimoji="0" lang="fr-FR"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ar-SA"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أسلاك نحاس </a:t>
            </a:r>
            <a:r>
              <a:rPr kumimoji="0" lang="ar-SA" sz="24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وألومنيوم</a:t>
            </a:r>
            <a:r>
              <a:rPr kumimoji="0" lang="ar-SA"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وورق، بقايا نحاس وصلب</a:t>
            </a:r>
            <a:r>
              <a:rPr kumimoji="0" lang="fr-FR"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المنتجات الكيميائية</a:t>
            </a:r>
            <a:r>
              <a:rPr kumimoji="0" lang="fr-FR"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a:t>
            </a:r>
            <a:r>
              <a:rPr kumimoji="0" lang="ar-SA" sz="24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أكاسيد</a:t>
            </a:r>
            <a:r>
              <a:rPr kumimoji="0" lang="ar-SA"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كروم وكالسيوم وكربونات صوديوم</a:t>
            </a:r>
            <a:r>
              <a:rPr kumimoji="0" lang="fr-FR"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fr-FR" sz="24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9458" name="Rectangle 2"/>
          <p:cNvSpPr>
            <a:spLocks noChangeArrowheads="1"/>
          </p:cNvSpPr>
          <p:nvPr/>
        </p:nvSpPr>
        <p:spPr bwMode="auto">
          <a:xfrm>
            <a:off x="714348" y="1317058"/>
            <a:ext cx="750095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444444"/>
                </a:solidFill>
                <a:effectLst/>
                <a:latin typeface="inherit" charset="0"/>
                <a:ea typeface="Times New Roman" pitchFamily="18" charset="0"/>
                <a:cs typeface="Arial" pitchFamily="34" charset="0"/>
              </a:rPr>
              <a:t/>
            </a:r>
            <a:br>
              <a:rPr kumimoji="0" lang="ar-SA" sz="2000" b="0" i="0" u="none" strike="noStrike" cap="none" normalizeH="0" baseline="0" dirty="0" smtClean="0">
                <a:ln>
                  <a:noFill/>
                </a:ln>
                <a:solidFill>
                  <a:srgbClr val="444444"/>
                </a:solidFill>
                <a:effectLst/>
                <a:latin typeface="inherit" charset="0"/>
                <a:ea typeface="Times New Roman" pitchFamily="18" charset="0"/>
                <a:cs typeface="Arial" pitchFamily="34" charset="0"/>
              </a:rPr>
            </a:br>
            <a:r>
              <a:rPr kumimoji="0" lang="ar-SA" sz="2000" b="0" i="0" u="none" strike="noStrike" cap="none" normalizeH="0" baseline="0" dirty="0" smtClean="0">
                <a:ln>
                  <a:noFill/>
                </a:ln>
                <a:solidFill>
                  <a:srgbClr val="444444"/>
                </a:solidFill>
                <a:effectLst/>
                <a:latin typeface="inherit" charset="0"/>
                <a:ea typeface="Times New Roman" pitchFamily="18" charset="0"/>
                <a:cs typeface="Arial" pitchFamily="34" charset="0"/>
              </a:rPr>
              <a:t/>
            </a:r>
            <a:br>
              <a:rPr kumimoji="0" lang="ar-SA" sz="2000" b="0" i="0" u="none" strike="noStrike" cap="none" normalizeH="0" baseline="0" dirty="0" smtClean="0">
                <a:ln>
                  <a:noFill/>
                </a:ln>
                <a:solidFill>
                  <a:srgbClr val="444444"/>
                </a:solidFill>
                <a:effectLst/>
                <a:latin typeface="inherit" charset="0"/>
                <a:ea typeface="Times New Roman" pitchFamily="18" charset="0"/>
                <a:cs typeface="Arial" pitchFamily="34" charset="0"/>
              </a:rPr>
            </a:br>
            <a:endPar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en-US" sz="2000" b="1"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1"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1" i="0" u="sng" strike="noStrike" cap="none" normalizeH="0" baseline="0" dirty="0" smtClean="0">
                <a:ln>
                  <a:noFill/>
                </a:ln>
                <a:solidFill>
                  <a:srgbClr val="008080"/>
                </a:solidFill>
                <a:effectLst/>
                <a:latin typeface="inherit" charset="0"/>
                <a:ea typeface="Times New Roman" pitchFamily="18" charset="0"/>
                <a:cs typeface="Arial" pitchFamily="34" charset="0"/>
              </a:rPr>
              <a:t>ثانياً مخلفات عضوية</a:t>
            </a:r>
            <a:r>
              <a:rPr kumimoji="0" lang="fr-FR" sz="2000" b="1"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الغزل والنسيج: بقايا مواد خام وغزل ومنسوجات</a:t>
            </a:r>
            <a:r>
              <a:rPr kumimoji="0" lang="fr-FR"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الورق</a:t>
            </a:r>
            <a:r>
              <a:rPr kumimoji="0" lang="fr-FR"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قش وورق لم يتم طحنه وشوائب ورق قمامة</a:t>
            </a:r>
            <a:r>
              <a:rPr kumimoji="0" lang="fr-FR"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الأخشاب</a:t>
            </a:r>
            <a:r>
              <a:rPr kumimoji="0" lang="fr-FR"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نشارة وفضلات وبقايا جذوع الأخشاب</a:t>
            </a:r>
            <a:r>
              <a:rPr kumimoji="0" lang="fr-FR"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المنتجات </a:t>
            </a:r>
            <a:r>
              <a:rPr kumimoji="0" lang="ar-SA" sz="20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الكيمياوية</a:t>
            </a:r>
            <a:r>
              <a:rPr kumimoji="0" lang="fr-FR"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بقايا مطاط وفضلات خراطيم وسيور </a:t>
            </a:r>
            <a:r>
              <a:rPr kumimoji="0" lang="ar-SA" sz="20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وجوانات</a:t>
            </a: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بقايا بلاستيك من عملية تصنيع الأدوات المنزلية والعبوات المختلفة وألواح </a:t>
            </a:r>
            <a:r>
              <a:rPr kumimoji="0" lang="ar-SA" sz="20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الفورمايكا</a:t>
            </a:r>
            <a:r>
              <a:rPr kumimoji="0" lang="fr-FR"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المواد الغذائية</a:t>
            </a:r>
            <a:r>
              <a:rPr kumimoji="0" lang="fr-FR"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بقايا الحبوب، الفحم </a:t>
            </a:r>
            <a:r>
              <a:rPr kumimoji="0" lang="ar-SA" sz="20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النباتى</a:t>
            </a: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الخ</a:t>
            </a:r>
            <a:r>
              <a:rPr kumimoji="0" lang="fr-FR"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أما بالنسبة للمياه الجوفية، ففي بعض المناطق نجد تسرب بعض المعادن إليها من الحديد </a:t>
            </a:r>
            <a:r>
              <a:rPr kumimoji="0" lang="ar-SA" sz="20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والمنجنيز</a:t>
            </a: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إلي جانب المبيدات الحشرية المستخدمة في الأراضي الزراعية</a:t>
            </a:r>
            <a:r>
              <a:rPr kumimoji="0" lang="fr-FR"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rot="10800000" flipV="1">
            <a:off x="428596" y="795782"/>
            <a:ext cx="807249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مرض </a:t>
            </a:r>
            <a:r>
              <a:rPr kumimoji="0" lang="ar-SA" sz="24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البوصفير</a:t>
            </a:r>
            <a:r>
              <a:rPr kumimoji="0" lang="fr-FR"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a:t>
            </a:r>
            <a: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مرض </a:t>
            </a:r>
            <a:r>
              <a:rPr kumimoji="0" lang="ar-SA" sz="2400" b="0" i="0" u="sng" strike="noStrike" cap="none" normalizeH="0" baseline="0" dirty="0" err="1" smtClean="0">
                <a:ln>
                  <a:noFill/>
                </a:ln>
                <a:solidFill>
                  <a:srgbClr val="008080"/>
                </a:solidFill>
                <a:effectLst/>
                <a:latin typeface="inherit" charset="0"/>
                <a:ea typeface="Times New Roman" pitchFamily="18" charset="0"/>
                <a:cs typeface="Arial" pitchFamily="34" charset="0"/>
              </a:rPr>
              <a:t>البوصفير</a:t>
            </a:r>
            <a:r>
              <a:rPr kumimoji="0" lang="ar-SA"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سببه فيروس يؤدي إلى التهاب الكبد ومن أعراض هذا المرض اصفرار البشرة والعينين وفقدان شهية الأكل والرغبة في التقيؤ بالإضافة إلى فشل عضلي مصحوب بارتعاش وصداع وحمى. تتم العدوى عن طريق مياه الشرب الملوثة والفضلات الحيوانية والبشرية. نتقي هذا المرض بواسطة التلقيح وبمراقبة الأغذية وبالنظافة</a:t>
            </a:r>
            <a:r>
              <a:rPr kumimoji="0" lang="fr-FR"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كما لا يقتصر ضرره على الإنسان وما يسبّبه من أمراض، وإنما يمتد ليشمل الحياة في مياه الأنهار والبحيرات حيث أن الأسمدة ومخلفات الزراعة في مياه الصرف تساعد على نمو الطحالب والنباتات المختلفة مما يضر بالثروة السمكية  لأن هذه النباتات تحجب ضوء الشمس والأكسجين للوصول إليها كما أنها تساعد على تكاثر الحشرات مثل البعوض والقواقع التي تسبب مرض البلهارسيا علي سبيل المثال</a:t>
            </a:r>
            <a:r>
              <a:rPr kumimoji="0" lang="fr-FR"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a:t>
            </a:r>
            <a: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en-US" sz="24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400" b="1" i="0" u="sng" strike="noStrike" cap="none" normalizeH="0" baseline="0" dirty="0" smtClean="0">
                <a:ln>
                  <a:noFill/>
                </a:ln>
                <a:solidFill>
                  <a:srgbClr val="008080"/>
                </a:solidFill>
                <a:effectLst/>
                <a:latin typeface="inherit" charset="0"/>
                <a:ea typeface="Times New Roman" pitchFamily="18" charset="0"/>
                <a:cs typeface="Arial" pitchFamily="34" charset="0"/>
              </a:rPr>
              <a:t>مصادر تلوّث</a:t>
            </a:r>
            <a:r>
              <a:rPr kumimoji="0" lang="fr-FR" sz="2400" b="1" i="0" u="none" strike="noStrike" cap="none" normalizeH="0" baseline="0" dirty="0" smtClean="0">
                <a:ln>
                  <a:noFill/>
                </a:ln>
                <a:solidFill>
                  <a:srgbClr val="073763"/>
                </a:solidFill>
                <a:effectLst/>
                <a:latin typeface="inherit" charset="0"/>
                <a:ea typeface="Times New Roman" pitchFamily="18" charset="0"/>
                <a:cs typeface="Arial" pitchFamily="34" charset="0"/>
              </a:rPr>
              <a:t> </a:t>
            </a:r>
            <a:r>
              <a:rPr kumimoji="0" lang="ar-SA" sz="2400" b="1" i="0" u="sng" strike="noStrike" cap="none" normalizeH="0" baseline="0" dirty="0" smtClean="0">
                <a:ln>
                  <a:noFill/>
                </a:ln>
                <a:solidFill>
                  <a:srgbClr val="008080"/>
                </a:solidFill>
                <a:effectLst/>
                <a:latin typeface="inherit" charset="0"/>
                <a:ea typeface="Times New Roman" pitchFamily="18" charset="0"/>
                <a:cs typeface="Arial" pitchFamily="34" charset="0"/>
              </a:rPr>
              <a:t>البيئة البحريّة</a:t>
            </a:r>
            <a:r>
              <a:rPr kumimoji="0" lang="fr-FR"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Image 1" descr="C:\Users\poste 01\Pictures\Saved Pictures\بحث حول السلسلة الغذائية - الموسوعة المدرسية_files\مصادر تلوث الأوساط المائية والأمراض الناتجة عن تلوث المياه والوقاية منها2.jpg"/>
          <p:cNvPicPr/>
          <p:nvPr/>
        </p:nvPicPr>
        <p:blipFill>
          <a:blip r:embed="rId3"/>
          <a:srcRect/>
          <a:stretch>
            <a:fillRect/>
          </a:stretch>
        </p:blipFill>
        <p:spPr bwMode="auto">
          <a:xfrm>
            <a:off x="3143240" y="214290"/>
            <a:ext cx="3429024" cy="2000264"/>
          </a:xfrm>
          <a:prstGeom prst="rect">
            <a:avLst/>
          </a:prstGeom>
          <a:noFill/>
          <a:ln w="9525">
            <a:noFill/>
            <a:miter lim="800000"/>
            <a:headEnd/>
            <a:tailEnd/>
          </a:ln>
        </p:spPr>
      </p:pic>
      <p:sp>
        <p:nvSpPr>
          <p:cNvPr id="23553" name="Rectangle 1"/>
          <p:cNvSpPr>
            <a:spLocks noChangeArrowheads="1"/>
          </p:cNvSpPr>
          <p:nvPr/>
        </p:nvSpPr>
        <p:spPr bwMode="auto">
          <a:xfrm>
            <a:off x="571472" y="3120940"/>
            <a:ext cx="7643866" cy="317009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sng" strike="noStrike" cap="none" normalizeH="0" baseline="0" dirty="0" smtClean="0">
                <a:ln>
                  <a:noFill/>
                </a:ln>
                <a:solidFill>
                  <a:srgbClr val="008080"/>
                </a:solidFill>
                <a:effectLst/>
                <a:latin typeface="inherit" charset="0"/>
                <a:ea typeface="Times New Roman" pitchFamily="18" charset="0"/>
                <a:cs typeface="Arial" pitchFamily="34" charset="0"/>
              </a:rPr>
              <a:t>- إمّا بسبب النفط الناتج عن حوادث السفن أو الناقلات:</a:t>
            </a: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
            </a:r>
            <a:b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التلوث من نشاط النقل البحري، ويرتبط التلوث هنا بالنفط ومشتقاته المتميزة بالانتشار السريع الذي يصل لمسافة تبعد (700) كيلومتر عن منطقة تسربه. ويكون هذا النوع من التلوث منتشر في البحار حيث يتواجد نشاط النقل البحري سواء من خلال حوادث ناقلات البترول وتحطمها أو من خلال محاولات التنقيب والكشف عن البترول، أو لإلقاء بعض الناقلات المارة لبعض المخلفات والنفايات البترولية.</a:t>
            </a:r>
            <a:b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t>ولا تتلوث مياه البحر من قبل ناقلات البترول فقط وإنما هناك ملوثات من مصادر أخرى مثل مخلفات الصرف الزراعي التي تصبها النهار، بقايا المبيدات الحشرية، ونفايات المصانع التي تُلقى فيها.</a:t>
            </a:r>
            <a:br>
              <a:rPr kumimoji="0" lang="ar-SA" sz="2000" b="0" i="0" u="sng" strike="noStrike" cap="none" normalizeH="0" baseline="0" dirty="0" smtClean="0">
                <a:ln>
                  <a:noFill/>
                </a:ln>
                <a:solidFill>
                  <a:srgbClr val="008080"/>
                </a:solidFill>
                <a:effectLst/>
                <a:latin typeface="inherit" charset="0"/>
                <a:ea typeface="Times New Roman" pitchFamily="18" charset="0"/>
                <a:cs typeface="Arial" pitchFamily="34" charset="0"/>
              </a:rPr>
            </a:br>
            <a:r>
              <a:rPr kumimoji="0" lang="ar-SA" sz="2000" b="1" i="0" u="sng" strike="noStrike" cap="none" normalizeH="0" baseline="0" dirty="0" smtClean="0">
                <a:ln>
                  <a:noFill/>
                </a:ln>
                <a:solidFill>
                  <a:srgbClr val="008080"/>
                </a:solidFill>
                <a:effectLst/>
                <a:latin typeface="inherit" charset="0"/>
                <a:ea typeface="Times New Roman" pitchFamily="18" charset="0"/>
                <a:cs typeface="Arial" pitchFamily="34" charset="0"/>
              </a:rPr>
              <a:t>- أو نتيجة للصرف الصحّي والصناعي.</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219</Words>
  <PresentationFormat>Affichage à l'écran (4:3)</PresentationFormat>
  <Paragraphs>19</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ihsen</dc:creator>
  <cp:lastModifiedBy>poste 01</cp:lastModifiedBy>
  <cp:revision>25</cp:revision>
  <dcterms:created xsi:type="dcterms:W3CDTF">2018-04-19T07:48:30Z</dcterms:created>
  <dcterms:modified xsi:type="dcterms:W3CDTF">2018-04-19T08:32:19Z</dcterms:modified>
</cp:coreProperties>
</file>